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sldIdLst>
    <p:sldId id="256" r:id="rId2"/>
    <p:sldId id="270" r:id="rId3"/>
    <p:sldId id="257" r:id="rId4"/>
    <p:sldId id="259" r:id="rId5"/>
    <p:sldId id="287" r:id="rId6"/>
    <p:sldId id="288" r:id="rId7"/>
    <p:sldId id="258" r:id="rId8"/>
    <p:sldId id="285" r:id="rId9"/>
    <p:sldId id="264" r:id="rId10"/>
    <p:sldId id="261" r:id="rId11"/>
    <p:sldId id="286" r:id="rId12"/>
    <p:sldId id="289" r:id="rId13"/>
    <p:sldId id="278" r:id="rId14"/>
  </p:sldIdLst>
  <p:sldSz cx="9144000" cy="5143500" type="screen16x9"/>
  <p:notesSz cx="9388475" cy="7102475"/>
  <p:embeddedFontLst>
    <p:embeddedFont>
      <p:font typeface="Kalam" panose="020B0604020202020204" charset="0"/>
      <p:regular r:id="rId16"/>
      <p:bold r:id="rId17"/>
    </p:embeddedFont>
    <p:embeddedFont>
      <p:font typeface="Merriweather"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F7F2C1-912C-4EAC-BE0B-8278B9654FC3}">
  <a:tblStyle styleId="{9AF7F2C1-912C-4EAC-BE0B-8278B9654FC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274" y="82"/>
      </p:cViewPr>
      <p:guideLst/>
    </p:cSldViewPr>
  </p:slideViewPr>
  <p:notesTextViewPr>
    <p:cViewPr>
      <p:scale>
        <a:sx n="3" d="2"/>
        <a:sy n="3" d="2"/>
      </p:scale>
      <p:origin x="0" y="0"/>
    </p:cViewPr>
  </p:notesTextViewPr>
  <p:notesViewPr>
    <p:cSldViewPr snapToGrid="0">
      <p:cViewPr varScale="1">
        <p:scale>
          <a:sx n="96" d="100"/>
          <a:sy n="96" d="100"/>
        </p:scale>
        <p:origin x="172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38848" y="3373676"/>
            <a:ext cx="7510780" cy="31961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Fea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2327275" y="533400"/>
            <a:ext cx="4733925" cy="2662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938848" y="3373676"/>
            <a:ext cx="7510780" cy="31961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2327275" y="533400"/>
            <a:ext cx="4733925" cy="2662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938848" y="3373676"/>
            <a:ext cx="7510780" cy="3196114"/>
          </a:xfrm>
          <a:prstGeom prst="rect">
            <a:avLst/>
          </a:prstGeom>
        </p:spPr>
        <p:txBody>
          <a:bodyPr spcFirstLastPara="1" wrap="square" lIns="94213" tIns="94213" rIns="94213" bIns="94213" anchor="t" anchorCtr="0">
            <a:noAutofit/>
          </a:bodyPr>
          <a:lstStyle/>
          <a:p>
            <a:pPr marL="0" indent="0">
              <a:buNone/>
            </a:pPr>
            <a:r>
              <a:rPr lang="en-US" dirty="0"/>
              <a:t>Medications:  Fall into three classes: antidepressants, antianxiety drugs and betablockers.</a:t>
            </a:r>
          </a:p>
          <a:p>
            <a:pPr marL="0" indent="0">
              <a:buNone/>
            </a:pPr>
            <a:endParaRPr lang="en-US" dirty="0"/>
          </a:p>
          <a:p>
            <a:pPr marL="0" indent="0">
              <a:buNone/>
            </a:pPr>
            <a:r>
              <a:rPr lang="en-US" b="0" i="0" dirty="0">
                <a:solidFill>
                  <a:srgbClr val="202122"/>
                </a:solidFill>
                <a:effectLst/>
                <a:latin typeface="Arial" panose="020B0604020202020204" pitchFamily="34" charset="0"/>
              </a:rPr>
              <a:t>Cognitive Behavioral Therapy - CBT focuses on challenging and changing an </a:t>
            </a:r>
            <a:r>
              <a:rPr lang="en-US" dirty="0">
                <a:solidFill>
                  <a:srgbClr val="202122"/>
                </a:solidFill>
                <a:latin typeface="Arial" panose="020B0604020202020204" pitchFamily="34" charset="0"/>
              </a:rPr>
              <a:t>exaggerated or irrational thought pattern involved in an anxiety or depression. </a:t>
            </a:r>
            <a:br>
              <a:rPr lang="en-US" dirty="0">
                <a:solidFill>
                  <a:srgbClr val="202122"/>
                </a:solidFill>
                <a:latin typeface="Arial" panose="020B0604020202020204" pitchFamily="34" charset="0"/>
              </a:rPr>
            </a:br>
            <a:r>
              <a:rPr lang="en-US" b="0" i="0" dirty="0">
                <a:solidFill>
                  <a:srgbClr val="202122"/>
                </a:solidFill>
                <a:effectLst/>
                <a:latin typeface="Arial" panose="020B0604020202020204" pitchFamily="34" charset="0"/>
              </a:rPr>
              <a:t>(e.g. thoughts, beliefs, and attitudes) </a:t>
            </a:r>
          </a:p>
          <a:p>
            <a:pPr marL="0" indent="0">
              <a:buNone/>
            </a:pPr>
            <a:endParaRPr lang="en-US" dirty="0">
              <a:solidFill>
                <a:srgbClr val="202122"/>
              </a:solidFill>
              <a:latin typeface="Arial" panose="020B0604020202020204" pitchFamily="34" charset="0"/>
            </a:endParaRPr>
          </a:p>
          <a:p>
            <a:pPr marL="0" indent="0">
              <a:buNone/>
            </a:pPr>
            <a:r>
              <a:rPr lang="en-US" dirty="0">
                <a:solidFill>
                  <a:srgbClr val="202122"/>
                </a:solidFill>
                <a:latin typeface="Arial" panose="020B0604020202020204" pitchFamily="34" charset="0"/>
              </a:rPr>
              <a:t>Massage – </a:t>
            </a:r>
            <a:r>
              <a:rPr lang="en-US" b="0" i="0" dirty="0">
                <a:solidFill>
                  <a:srgbClr val="202124"/>
                </a:solidFill>
                <a:effectLst/>
                <a:latin typeface="Roboto"/>
              </a:rPr>
              <a:t>helps decrease cortisol levels, and increase your body’s serotonin which is one of the body's anti-pain mechanisms.  It has been proven that serotonin is  increased by an average of 28 percent after receiving a </a:t>
            </a:r>
            <a:r>
              <a:rPr lang="en-US" b="1" i="0" dirty="0">
                <a:solidFill>
                  <a:srgbClr val="202124"/>
                </a:solidFill>
                <a:effectLst/>
                <a:latin typeface="Roboto"/>
              </a:rPr>
              <a:t>massage</a:t>
            </a:r>
            <a:r>
              <a:rPr lang="en-US" b="0" i="0" dirty="0">
                <a:solidFill>
                  <a:srgbClr val="202124"/>
                </a:solidFill>
                <a:effectLst/>
                <a:latin typeface="Roboto"/>
              </a:rPr>
              <a:t>. </a:t>
            </a:r>
          </a:p>
          <a:p>
            <a:pPr marL="0" indent="0">
              <a:buNone/>
            </a:pPr>
            <a:r>
              <a:rPr lang="en-US" b="0" i="0" dirty="0">
                <a:solidFill>
                  <a:srgbClr val="202124"/>
                </a:solidFill>
                <a:effectLst/>
                <a:latin typeface="Roboto"/>
              </a:rPr>
              <a:t>By lowering cortisol and increasing serotonin, you're boosting your body's ability to fight off pain, </a:t>
            </a:r>
            <a:r>
              <a:rPr lang="en-US" b="1" i="0" dirty="0">
                <a:solidFill>
                  <a:srgbClr val="202124"/>
                </a:solidFill>
                <a:effectLst/>
                <a:latin typeface="Roboto"/>
              </a:rPr>
              <a:t>anxiety</a:t>
            </a:r>
            <a:r>
              <a:rPr lang="en-US" b="0" i="0" dirty="0">
                <a:solidFill>
                  <a:srgbClr val="202124"/>
                </a:solidFill>
                <a:effectLst/>
                <a:latin typeface="Roboto"/>
              </a:rPr>
              <a:t> and feelings of sadness.</a:t>
            </a:r>
          </a:p>
          <a:p>
            <a:pPr marL="0" indent="0">
              <a:buNone/>
            </a:pPr>
            <a:endParaRPr lang="en-US" dirty="0">
              <a:solidFill>
                <a:srgbClr val="202124"/>
              </a:solidFill>
              <a:latin typeface="Roboto"/>
            </a:endParaRPr>
          </a:p>
          <a:p>
            <a:pPr marL="0" indent="0">
              <a:buNone/>
            </a:pPr>
            <a:r>
              <a:rPr lang="en-US" dirty="0">
                <a:solidFill>
                  <a:srgbClr val="202124"/>
                </a:solidFill>
                <a:latin typeface="Roboto"/>
              </a:rPr>
              <a:t>Reiki – My favorite topic to talk about! </a:t>
            </a:r>
            <a:endParaRPr lang="en-US" dirty="0"/>
          </a:p>
          <a:p>
            <a:pPr marL="0" indent="0">
              <a:buNone/>
            </a:pPr>
            <a:endParaRPr lang="en-US" dirty="0"/>
          </a:p>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17:notes"/>
          <p:cNvSpPr>
            <a:spLocks noGrp="1" noRot="1" noChangeAspect="1"/>
          </p:cNvSpPr>
          <p:nvPr>
            <p:ph type="sldImg" idx="2"/>
          </p:nvPr>
        </p:nvSpPr>
        <p:spPr>
          <a:xfrm>
            <a:off x="2327275" y="533400"/>
            <a:ext cx="4733925" cy="2662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17:notes"/>
          <p:cNvSpPr txBox="1">
            <a:spLocks noGrp="1"/>
          </p:cNvSpPr>
          <p:nvPr>
            <p:ph type="body" idx="1"/>
          </p:nvPr>
        </p:nvSpPr>
        <p:spPr>
          <a:xfrm>
            <a:off x="938848" y="3373676"/>
            <a:ext cx="7510780" cy="31961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2158536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22:notes"/>
          <p:cNvSpPr>
            <a:spLocks noGrp="1" noRot="1" noChangeAspect="1"/>
          </p:cNvSpPr>
          <p:nvPr>
            <p:ph type="sldImg" idx="2"/>
          </p:nvPr>
        </p:nvSpPr>
        <p:spPr>
          <a:xfrm>
            <a:off x="2327275" y="533400"/>
            <a:ext cx="4733925" cy="2662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22:notes"/>
          <p:cNvSpPr txBox="1">
            <a:spLocks noGrp="1"/>
          </p:cNvSpPr>
          <p:nvPr>
            <p:ph type="body" idx="1"/>
          </p:nvPr>
        </p:nvSpPr>
        <p:spPr>
          <a:xfrm>
            <a:off x="938848" y="3373676"/>
            <a:ext cx="7510780" cy="31961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ed75ccf_028:notes"/>
          <p:cNvSpPr>
            <a:spLocks noGrp="1" noRot="1" noChangeAspect="1"/>
          </p:cNvSpPr>
          <p:nvPr>
            <p:ph type="sldImg" idx="2"/>
          </p:nvPr>
        </p:nvSpPr>
        <p:spPr>
          <a:xfrm>
            <a:off x="2327275" y="533400"/>
            <a:ext cx="4733925" cy="2662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ed75ccf_028:notes"/>
          <p:cNvSpPr txBox="1">
            <a:spLocks noGrp="1"/>
          </p:cNvSpPr>
          <p:nvPr>
            <p:ph type="body" idx="1"/>
          </p:nvPr>
        </p:nvSpPr>
        <p:spPr>
          <a:xfrm>
            <a:off x="938848" y="3373676"/>
            <a:ext cx="7510780" cy="31961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2327275" y="533400"/>
            <a:ext cx="4733925" cy="2662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938848" y="3373676"/>
            <a:ext cx="7510780" cy="3196114"/>
          </a:xfrm>
          <a:prstGeom prst="rect">
            <a:avLst/>
          </a:prstGeom>
        </p:spPr>
        <p:txBody>
          <a:bodyPr spcFirstLastPara="1" wrap="square" lIns="94213" tIns="94213" rIns="94213" bIns="94213" anchor="t" anchorCtr="0">
            <a:noAutofit/>
          </a:bodyPr>
          <a:lstStyle/>
          <a:p>
            <a:pPr marL="139700" indent="0">
              <a:buNone/>
            </a:pPr>
            <a:r>
              <a:rPr lang="en-US" b="0" i="0" dirty="0">
                <a:solidFill>
                  <a:srgbClr val="525252"/>
                </a:solidFill>
                <a:effectLst/>
                <a:latin typeface="helvetica neue"/>
              </a:rPr>
              <a:t># 6  </a:t>
            </a:r>
          </a:p>
          <a:p>
            <a:pPr marL="139700" indent="0">
              <a:buNone/>
            </a:pPr>
            <a:endParaRPr lang="en-US" b="0" i="0" dirty="0">
              <a:solidFill>
                <a:srgbClr val="525252"/>
              </a:solidFill>
              <a:effectLst/>
              <a:latin typeface="helvetica neue"/>
            </a:endParaRPr>
          </a:p>
          <a:p>
            <a:r>
              <a:rPr lang="en-US" b="0" i="0" dirty="0">
                <a:solidFill>
                  <a:srgbClr val="525252"/>
                </a:solidFill>
                <a:effectLst/>
                <a:latin typeface="helvetica neue"/>
              </a:rPr>
              <a:t>Changes to the diagnostic criteria from the DSM-IV to DSM-5 includes: </a:t>
            </a:r>
          </a:p>
          <a:p>
            <a:endParaRPr lang="en-US" dirty="0">
              <a:solidFill>
                <a:srgbClr val="525252"/>
              </a:solidFill>
              <a:latin typeface="helvetica neue"/>
            </a:endParaRPr>
          </a:p>
          <a:p>
            <a:pPr marL="139700" indent="0">
              <a:buNone/>
            </a:pPr>
            <a:r>
              <a:rPr lang="en-US" b="0" i="0" dirty="0">
                <a:solidFill>
                  <a:srgbClr val="525252"/>
                </a:solidFill>
                <a:effectLst/>
                <a:latin typeface="helvetica neue"/>
              </a:rPr>
              <a:t>the relocation of PTSD from the anxiety disorders category to a NEW diagnostic CATEGORY </a:t>
            </a:r>
          </a:p>
          <a:p>
            <a:pPr marL="139700" indent="0">
              <a:buNone/>
            </a:pPr>
            <a:endParaRPr lang="en-US" dirty="0">
              <a:solidFill>
                <a:srgbClr val="525252"/>
              </a:solidFill>
              <a:latin typeface="helvetica neue"/>
            </a:endParaRPr>
          </a:p>
          <a:p>
            <a:pPr marL="139700" indent="0">
              <a:buNone/>
            </a:pPr>
            <a:r>
              <a:rPr lang="en-US" b="0" i="0" dirty="0">
                <a:solidFill>
                  <a:srgbClr val="525252"/>
                </a:solidFill>
                <a:effectLst/>
                <a:latin typeface="helvetica neue"/>
              </a:rPr>
              <a:t>named "Trauma and Stressor-related Disorders",</a:t>
            </a:r>
          </a:p>
          <a:p>
            <a:pPr marL="0" indent="0">
              <a:buNone/>
            </a:pPr>
            <a:endParaRPr dirty="0"/>
          </a:p>
        </p:txBody>
      </p:sp>
      <p:sp>
        <p:nvSpPr>
          <p:cNvPr id="5" name="TextBox 4">
            <a:extLst>
              <a:ext uri="{FF2B5EF4-FFF2-40B4-BE49-F238E27FC236}">
                <a16:creationId xmlns:a16="http://schemas.microsoft.com/office/drawing/2014/main" id="{AC9F5649-032F-4492-8C0C-8CF747FE5E4A}"/>
              </a:ext>
            </a:extLst>
          </p:cNvPr>
          <p:cNvSpPr txBox="1"/>
          <p:nvPr/>
        </p:nvSpPr>
        <p:spPr>
          <a:xfrm>
            <a:off x="2000250" y="3762078"/>
            <a:ext cx="4695444" cy="307777"/>
          </a:xfrm>
          <a:prstGeom prst="rect">
            <a:avLst/>
          </a:prstGeom>
          <a:noFill/>
        </p:spPr>
        <p:txBody>
          <a:bodyPr wrap="square">
            <a:spAutoFit/>
          </a:bodyPr>
          <a:lstStyle/>
          <a:p>
            <a:endParaRPr lang="en-US" dirty="0">
              <a:solidFill>
                <a:srgbClr val="525252"/>
              </a:solidFill>
              <a:latin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2327275" y="533400"/>
            <a:ext cx="4733925" cy="2662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938847" y="3278785"/>
            <a:ext cx="7510780" cy="3610425"/>
          </a:xfrm>
          <a:prstGeom prst="rect">
            <a:avLst/>
          </a:prstGeom>
        </p:spPr>
        <p:txBody>
          <a:bodyPr spcFirstLastPara="1" wrap="square" lIns="94213" tIns="94213" rIns="94213" bIns="94213" anchor="t" anchorCtr="0">
            <a:noAutofit/>
          </a:bodyPr>
          <a:lstStyle/>
          <a:p>
            <a:pPr marL="0" indent="0">
              <a:buNone/>
            </a:pPr>
            <a:r>
              <a:rPr lang="en-US" dirty="0"/>
              <a:t>For the purpose of time, I will briefly describe these disorders and then go into more detail about Generalized Anxiety Disorder</a:t>
            </a:r>
          </a:p>
          <a:p>
            <a:pPr marL="0" indent="0">
              <a:buNone/>
            </a:pPr>
            <a:endParaRPr lang="en-US" dirty="0"/>
          </a:p>
          <a:p>
            <a:pPr marL="235572" indent="-235572">
              <a:buAutoNum type="arabicPeriod"/>
            </a:pPr>
            <a:r>
              <a:rPr lang="en-US" b="1" dirty="0"/>
              <a:t>Generalized Anxiety </a:t>
            </a:r>
            <a:r>
              <a:rPr lang="en-US" dirty="0"/>
              <a:t>– Chronic, exaggerated, consuming worry and the constant anticipation of disaster.  People display excessive worry or anxiety for most days at least for 6 months.  </a:t>
            </a:r>
            <a:br>
              <a:rPr lang="en-US" dirty="0"/>
            </a:br>
            <a:endParaRPr lang="en-US" dirty="0"/>
          </a:p>
          <a:p>
            <a:pPr marL="235572" indent="-235572">
              <a:buAutoNum type="arabicPeriod"/>
            </a:pPr>
            <a:r>
              <a:rPr lang="en-US" b="1" dirty="0"/>
              <a:t>Panic Disorder </a:t>
            </a:r>
            <a:r>
              <a:rPr lang="en-US" dirty="0"/>
              <a:t>- a sudden periods of intense </a:t>
            </a:r>
            <a:r>
              <a:rPr lang="en-US" dirty="0">
                <a:hlinkClick r:id="rId3" tooltip="Fear">
                  <a:extLst>
                    <a:ext uri="{A12FA001-AC4F-418D-AE19-62706E023703}">
                      <ahyp:hlinkClr xmlns:ahyp="http://schemas.microsoft.com/office/drawing/2018/hyperlinkcolor" val="tx"/>
                    </a:ext>
                  </a:extLst>
                </a:hlinkClick>
              </a:rPr>
              <a:t>fear</a:t>
            </a:r>
            <a:r>
              <a:rPr lang="en-US" dirty="0"/>
              <a:t> that something terrible is going to happen.</a:t>
            </a:r>
            <a:br>
              <a:rPr lang="en-US" dirty="0"/>
            </a:br>
            <a:endParaRPr lang="en-US" dirty="0"/>
          </a:p>
          <a:p>
            <a:pPr marL="235572" indent="-235572">
              <a:buAutoNum type="arabicPeriod"/>
            </a:pPr>
            <a:r>
              <a:rPr lang="en-US" b="1" dirty="0"/>
              <a:t>Phobia Disorders </a:t>
            </a:r>
            <a:r>
              <a:rPr lang="en-US" dirty="0"/>
              <a:t>– An intense fear that is out of proportion to the actual danger caused by the situation or object. Ex. Arachnophobia – an extreme or irrational fear of spiders.</a:t>
            </a:r>
            <a:br>
              <a:rPr lang="en-US" dirty="0"/>
            </a:br>
            <a:endParaRPr lang="en-US" dirty="0"/>
          </a:p>
          <a:p>
            <a:pPr marL="235572" indent="-235572">
              <a:buAutoNum type="arabicPeriod"/>
            </a:pPr>
            <a:r>
              <a:rPr lang="en-US" b="1" dirty="0"/>
              <a:t>Separation Anxiety Disorder </a:t>
            </a:r>
            <a:r>
              <a:rPr lang="en-US" dirty="0"/>
              <a:t>– High levels of anxiety or panic attacks when loved ones are out of reach.</a:t>
            </a:r>
            <a:br>
              <a:rPr lang="en-US" dirty="0"/>
            </a:br>
            <a:endParaRPr lang="en-US" dirty="0"/>
          </a:p>
          <a:p>
            <a:pPr marL="235572" indent="-235572">
              <a:buAutoNum type="arabicPeriod"/>
            </a:pPr>
            <a:r>
              <a:rPr lang="en-US" b="1" dirty="0"/>
              <a:t>Selective Mutism Disorder </a:t>
            </a:r>
            <a:r>
              <a:rPr lang="en-US" dirty="0"/>
              <a:t>– This occurs when people fail to speak in specific social situations despite having normal language skills.</a:t>
            </a:r>
          </a:p>
          <a:p>
            <a:pPr marL="235572" indent="-235572">
              <a:buAutoNum type="arabicPeriod"/>
            </a:pPr>
            <a:r>
              <a:rPr lang="en-US" b="1" dirty="0"/>
              <a:t>Social Anxiety Disorder </a:t>
            </a:r>
            <a:r>
              <a:rPr lang="en-US" dirty="0"/>
              <a:t>– Previously called social phobia – an intense fear of or anxiety toward SOCIAL or PERFORMANCE situations. They worry that they will be negatively judged by others.  </a:t>
            </a:r>
            <a:br>
              <a:rPr lang="en-US" dirty="0"/>
            </a:br>
            <a:r>
              <a:rPr lang="en-US" dirty="0"/>
              <a:t>Ex. Test Anxiety!</a:t>
            </a:r>
          </a:p>
          <a:p>
            <a:pPr marL="235572" indent="-235572">
              <a:buAutoNum type="arabicPeriod"/>
            </a:pPr>
            <a:r>
              <a:rPr lang="en-US" b="1" dirty="0"/>
              <a:t>Substance / Medication induced anxiety </a:t>
            </a:r>
            <a:r>
              <a:rPr lang="en-US" dirty="0"/>
              <a:t>- Most all forms of alcohol and drug abuse breed feelings of anxiety when withdrawal effects start to take shape. Also too much thyroid medicine can make you feel anxious.</a:t>
            </a:r>
          </a:p>
          <a:p>
            <a:pPr marL="235572" indent="-235572">
              <a:buAutoNum type="arabicPeriod"/>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24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945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2327275" y="533400"/>
            <a:ext cx="4733925" cy="2662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938848" y="3373676"/>
            <a:ext cx="7510780" cy="3196114"/>
          </a:xfrm>
          <a:prstGeom prst="rect">
            <a:avLst/>
          </a:prstGeom>
        </p:spPr>
        <p:txBody>
          <a:bodyPr spcFirstLastPara="1" wrap="square" lIns="94213" tIns="94213" rIns="94213" bIns="94213" anchor="t" anchorCtr="0">
            <a:noAutofit/>
          </a:bodyPr>
          <a:lstStyle/>
          <a:p>
            <a:pPr marL="0" indent="0">
              <a:buNone/>
            </a:pPr>
            <a:endParaRPr lang="en-US" b="0" i="0" dirty="0">
              <a:solidFill>
                <a:srgbClr val="212529"/>
              </a:solidFill>
              <a:effectLst/>
              <a:latin typeface="open sans"/>
            </a:endParaRPr>
          </a:p>
          <a:p>
            <a:pPr marL="0" indent="0">
              <a:buNone/>
            </a:pPr>
            <a:endParaRPr lang="en-US" dirty="0">
              <a:solidFill>
                <a:srgbClr val="212529"/>
              </a:solidFill>
              <a:latin typeface="open sans"/>
            </a:endParaRPr>
          </a:p>
          <a:p>
            <a:pPr marL="0" indent="0">
              <a:buNone/>
            </a:pPr>
            <a:r>
              <a:rPr lang="en-US" b="0" i="0" dirty="0">
                <a:solidFill>
                  <a:srgbClr val="212529"/>
                </a:solidFill>
                <a:effectLst/>
                <a:latin typeface="open sans"/>
              </a:rPr>
              <a:t>Brain Chemistry:  including decreased production of the neurotransmitters serotonin, norepinephrine and dopamine. These chemicals also have an impact on other types of mental health disorders. People who suffer from depression may be at a higher risk of developing an anxiety disorder.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3925" cy="2662238"/>
          </a:xfrm>
        </p:spPr>
      </p:sp>
      <p:sp>
        <p:nvSpPr>
          <p:cNvPr id="3" name="Notes Placeholder 2"/>
          <p:cNvSpPr>
            <a:spLocks noGrp="1"/>
          </p:cNvSpPr>
          <p:nvPr>
            <p:ph type="body" idx="1"/>
          </p:nvPr>
        </p:nvSpPr>
        <p:spPr/>
        <p:txBody>
          <a:bodyPr/>
          <a:lstStyle/>
          <a:p>
            <a:r>
              <a:rPr lang="en-US" b="1" dirty="0"/>
              <a:t>Prefrontal Cortex </a:t>
            </a:r>
            <a:r>
              <a:rPr lang="en-US" dirty="0"/>
              <a:t>– This area of the brain </a:t>
            </a:r>
            <a:r>
              <a:rPr lang="en-US" b="0" i="0" dirty="0">
                <a:solidFill>
                  <a:srgbClr val="202124"/>
                </a:solidFill>
                <a:effectLst/>
                <a:latin typeface="Roboto"/>
              </a:rPr>
              <a:t>helps people set and achieve goals. It receives input from multiple parts of the brain to process information then responds accordingly. The prefrontal cortex contributes to a wide variety of executive </a:t>
            </a:r>
            <a:r>
              <a:rPr lang="en-US" b="1" i="0" dirty="0">
                <a:solidFill>
                  <a:srgbClr val="202124"/>
                </a:solidFill>
                <a:effectLst/>
                <a:latin typeface="Roboto"/>
              </a:rPr>
              <a:t>functions</a:t>
            </a:r>
            <a:r>
              <a:rPr lang="en-US" b="0" i="0" dirty="0">
                <a:solidFill>
                  <a:srgbClr val="202124"/>
                </a:solidFill>
                <a:effectLst/>
                <a:latin typeface="Roboto"/>
              </a:rPr>
              <a:t>, like focusing one's attention.</a:t>
            </a:r>
          </a:p>
          <a:p>
            <a:endParaRPr lang="en-US" b="0" i="0" dirty="0">
              <a:solidFill>
                <a:srgbClr val="202124"/>
              </a:solidFill>
              <a:effectLst/>
              <a:latin typeface="Roboto"/>
            </a:endParaRPr>
          </a:p>
          <a:p>
            <a:r>
              <a:rPr lang="en-US" b="0" i="0" dirty="0">
                <a:solidFill>
                  <a:srgbClr val="202124"/>
                </a:solidFill>
                <a:effectLst/>
                <a:latin typeface="Roboto"/>
              </a:rPr>
              <a:t>When there is underactivity in this part of the brain, intense fear such as panic disorders, post-traumatic stress disorder, and phobias can be seen which shows the inability to suppress the amygdala.</a:t>
            </a:r>
          </a:p>
          <a:p>
            <a:pPr marL="143961" indent="0">
              <a:buNone/>
            </a:pPr>
            <a:endParaRPr lang="en-US" b="0" i="0" dirty="0">
              <a:solidFill>
                <a:srgbClr val="202124"/>
              </a:solidFill>
              <a:effectLst/>
              <a:latin typeface="Roboto"/>
            </a:endParaRPr>
          </a:p>
          <a:p>
            <a:r>
              <a:rPr lang="en-US" b="1" i="0" dirty="0">
                <a:solidFill>
                  <a:srgbClr val="202124"/>
                </a:solidFill>
                <a:effectLst/>
                <a:latin typeface="Roboto"/>
              </a:rPr>
              <a:t>Amygdala</a:t>
            </a:r>
            <a:r>
              <a:rPr lang="en-US" b="0" i="0" dirty="0">
                <a:solidFill>
                  <a:srgbClr val="202124"/>
                </a:solidFill>
                <a:effectLst/>
                <a:latin typeface="Roboto"/>
              </a:rPr>
              <a:t> – The center for fear response shows heighted reactivity to anxiety producing stimuli.  The </a:t>
            </a:r>
            <a:r>
              <a:rPr lang="en-US" b="1" i="0" dirty="0">
                <a:solidFill>
                  <a:srgbClr val="202124"/>
                </a:solidFill>
                <a:effectLst/>
                <a:latin typeface="Roboto"/>
              </a:rPr>
              <a:t>brain</a:t>
            </a:r>
            <a:r>
              <a:rPr lang="en-US" b="0" i="0" dirty="0">
                <a:solidFill>
                  <a:srgbClr val="202124"/>
                </a:solidFill>
                <a:effectLst/>
                <a:latin typeface="Roboto"/>
              </a:rPr>
              <a:t> amygdala appears key in modulating fear and </a:t>
            </a:r>
            <a:r>
              <a:rPr lang="en-US" b="1" i="0" dirty="0">
                <a:solidFill>
                  <a:srgbClr val="202124"/>
                </a:solidFill>
                <a:effectLst/>
                <a:latin typeface="Roboto"/>
              </a:rPr>
              <a:t>anxiety</a:t>
            </a:r>
            <a:r>
              <a:rPr lang="en-US" b="0" i="0" dirty="0">
                <a:solidFill>
                  <a:srgbClr val="202124"/>
                </a:solidFill>
                <a:effectLst/>
                <a:latin typeface="Roboto"/>
              </a:rPr>
              <a:t>. </a:t>
            </a:r>
            <a:br>
              <a:rPr lang="en-US" b="0" i="0" dirty="0">
                <a:solidFill>
                  <a:srgbClr val="202124"/>
                </a:solidFill>
                <a:effectLst/>
                <a:latin typeface="Roboto"/>
              </a:rPr>
            </a:br>
            <a:br>
              <a:rPr lang="en-US" b="0" i="0" dirty="0">
                <a:solidFill>
                  <a:srgbClr val="202124"/>
                </a:solidFill>
                <a:effectLst/>
                <a:latin typeface="Roboto"/>
              </a:rPr>
            </a:br>
            <a:r>
              <a:rPr lang="en-US" b="0" i="0" dirty="0">
                <a:solidFill>
                  <a:srgbClr val="202124"/>
                </a:solidFill>
                <a:effectLst/>
                <a:latin typeface="Roboto"/>
              </a:rPr>
              <a:t>People with </a:t>
            </a:r>
            <a:r>
              <a:rPr lang="en-US" b="1" i="0" dirty="0">
                <a:solidFill>
                  <a:srgbClr val="202124"/>
                </a:solidFill>
                <a:effectLst/>
                <a:latin typeface="Roboto"/>
              </a:rPr>
              <a:t>anxiety</a:t>
            </a:r>
            <a:r>
              <a:rPr lang="en-US" b="0" i="0" dirty="0">
                <a:solidFill>
                  <a:srgbClr val="202124"/>
                </a:solidFill>
                <a:effectLst/>
                <a:latin typeface="Roboto"/>
              </a:rPr>
              <a:t> disorders often show heightened amygdala response to </a:t>
            </a:r>
            <a:r>
              <a:rPr lang="en-US" b="1" i="0" dirty="0">
                <a:solidFill>
                  <a:srgbClr val="202124"/>
                </a:solidFill>
                <a:effectLst/>
                <a:latin typeface="Roboto"/>
              </a:rPr>
              <a:t>anxiety</a:t>
            </a:r>
            <a:r>
              <a:rPr lang="en-US" b="0" i="0" dirty="0">
                <a:solidFill>
                  <a:srgbClr val="202124"/>
                </a:solidFill>
                <a:effectLst/>
                <a:latin typeface="Roboto"/>
              </a:rPr>
              <a:t> cues. </a:t>
            </a:r>
            <a:br>
              <a:rPr lang="en-US" b="0" i="0" dirty="0">
                <a:solidFill>
                  <a:srgbClr val="202124"/>
                </a:solidFill>
                <a:effectLst/>
                <a:latin typeface="Roboto"/>
              </a:rPr>
            </a:br>
            <a:r>
              <a:rPr lang="en-US" b="0" i="0" dirty="0">
                <a:solidFill>
                  <a:srgbClr val="202124"/>
                </a:solidFill>
                <a:effectLst/>
                <a:latin typeface="Roboto"/>
              </a:rPr>
              <a:t>The amygdala and other limbic system structures are connected to prefrontal cortex regions.  </a:t>
            </a:r>
          </a:p>
          <a:p>
            <a:endParaRPr lang="en-US" b="0" i="0" dirty="0">
              <a:solidFill>
                <a:srgbClr val="202124"/>
              </a:solidFill>
              <a:effectLst/>
              <a:latin typeface="Roboto"/>
            </a:endParaRPr>
          </a:p>
          <a:p>
            <a:r>
              <a:rPr lang="en-US" b="0" i="0" dirty="0">
                <a:solidFill>
                  <a:srgbClr val="202124"/>
                </a:solidFill>
                <a:effectLst/>
                <a:latin typeface="Roboto"/>
              </a:rPr>
              <a:t>The </a:t>
            </a:r>
            <a:r>
              <a:rPr lang="en-US" b="1" i="0" dirty="0">
                <a:solidFill>
                  <a:srgbClr val="202124"/>
                </a:solidFill>
                <a:effectLst/>
                <a:latin typeface="Roboto"/>
              </a:rPr>
              <a:t>hippocampus</a:t>
            </a:r>
            <a:r>
              <a:rPr lang="en-US" b="0" i="0" dirty="0">
                <a:solidFill>
                  <a:srgbClr val="202124"/>
                </a:solidFill>
                <a:effectLst/>
                <a:latin typeface="Roboto"/>
              </a:rPr>
              <a:t> - Is located in the medial temporal lobe and controls the creation of new memories and recalling an emotional event. Also contributes to our ability to form relationships, behaviors and judgements with others. This area of the brain is also associated with regulating fear and anxiety cues</a:t>
            </a:r>
            <a:endParaRPr lang="en-US" dirty="0"/>
          </a:p>
        </p:txBody>
      </p:sp>
    </p:spTree>
    <p:extLst>
      <p:ext uri="{BB962C8B-B14F-4D97-AF65-F5344CB8AC3E}">
        <p14:creationId xmlns:p14="http://schemas.microsoft.com/office/powerpoint/2010/main" val="246604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45:notes"/>
          <p:cNvSpPr>
            <a:spLocks noGrp="1" noRot="1" noChangeAspect="1"/>
          </p:cNvSpPr>
          <p:nvPr>
            <p:ph type="sldImg" idx="2"/>
          </p:nvPr>
        </p:nvSpPr>
        <p:spPr>
          <a:xfrm>
            <a:off x="2327275" y="533400"/>
            <a:ext cx="4733925" cy="2662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45:notes"/>
          <p:cNvSpPr txBox="1">
            <a:spLocks noGrp="1"/>
          </p:cNvSpPr>
          <p:nvPr>
            <p:ph type="body" idx="1"/>
          </p:nvPr>
        </p:nvSpPr>
        <p:spPr>
          <a:xfrm>
            <a:off x="938848" y="3373676"/>
            <a:ext cx="7510780" cy="3196114"/>
          </a:xfrm>
          <a:prstGeom prst="rect">
            <a:avLst/>
          </a:prstGeom>
        </p:spPr>
        <p:txBody>
          <a:bodyPr spcFirstLastPara="1" wrap="square" lIns="94213" tIns="94213" rIns="94213" bIns="94213" anchor="t" anchorCtr="0">
            <a:noAutofit/>
          </a:bodyPr>
          <a:lstStyle/>
          <a:p>
            <a:pPr marL="0" indent="0">
              <a:buNone/>
            </a:pPr>
            <a:r>
              <a:rPr lang="en-US" b="1" dirty="0"/>
              <a:t>Indications: </a:t>
            </a:r>
            <a:r>
              <a:rPr lang="en-US" dirty="0"/>
              <a:t>Massage has been documented to help clients with anxiety disorders to help people feel calmer and more able to cope with the everyday stresses that life offers.</a:t>
            </a:r>
          </a:p>
          <a:p>
            <a:pPr marL="0" indent="0">
              <a:buNone/>
            </a:pPr>
            <a:endParaRPr lang="en-US" dirty="0"/>
          </a:p>
          <a:p>
            <a:pPr marL="0" indent="0">
              <a:buNone/>
            </a:pPr>
            <a:r>
              <a:rPr lang="en-US" dirty="0"/>
              <a:t>Also relieves pain, and helps you sleep better and cope with stress better.</a:t>
            </a:r>
          </a:p>
          <a:p>
            <a:pPr marL="0" indent="0">
              <a:buNone/>
            </a:pPr>
            <a:endParaRPr lang="en-US" dirty="0"/>
          </a:p>
          <a:p>
            <a:pPr marL="0" indent="0">
              <a:buNone/>
            </a:pPr>
            <a:r>
              <a:rPr lang="en-US" b="1" dirty="0"/>
              <a:t>Contraindications: </a:t>
            </a:r>
            <a:r>
              <a:rPr lang="en-US" dirty="0"/>
              <a:t>None, but be aware of these risks:  Some people have a history of physical or sexual abuse, and they may seek massage therapy to try and experience normal healthy touch.  It is vital that clients feel safe, and in control of their massage. </a:t>
            </a:r>
          </a:p>
          <a:p>
            <a:pPr marL="0" indent="0">
              <a:buNone/>
            </a:pPr>
            <a:endParaRPr lang="en-US" b="1" dirty="0"/>
          </a:p>
          <a:p>
            <a:pPr marL="0" indent="0">
              <a:buNone/>
            </a:pPr>
            <a:r>
              <a:rPr lang="en-US" b="1" dirty="0"/>
              <a:t>Accommodations:  </a:t>
            </a:r>
            <a:r>
              <a:rPr lang="en-US" dirty="0"/>
              <a:t>It is vital that the therapist is flexible to meet the needs of a client with anxiety disorders.  </a:t>
            </a:r>
          </a:p>
          <a:p>
            <a:pPr marL="0" indent="0">
              <a:buNone/>
            </a:pPr>
            <a:r>
              <a:rPr lang="en-US" dirty="0"/>
              <a:t>Ex: Working through clothing, with another person in the room, office door open, and Communication is essential in knowing what to expect Before, During and After the massage.</a:t>
            </a:r>
          </a:p>
          <a:p>
            <a:pPr marL="0" indent="0">
              <a:buNone/>
            </a:pPr>
            <a:endParaRPr lang="en-US" b="1" dirty="0"/>
          </a:p>
          <a:p>
            <a:pPr marL="0" indent="0">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0" name="Google Shape;30;p7"/>
          <p:cNvSpPr txBox="1">
            <a:spLocks noGrp="1"/>
          </p:cNvSpPr>
          <p:nvPr>
            <p:ph type="body" idx="1"/>
          </p:nvPr>
        </p:nvSpPr>
        <p:spPr>
          <a:xfrm>
            <a:off x="2854150"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1" name="Google Shape;31;p7"/>
          <p:cNvSpPr txBox="1">
            <a:spLocks noGrp="1"/>
          </p:cNvSpPr>
          <p:nvPr>
            <p:ph type="body" idx="2"/>
          </p:nvPr>
        </p:nvSpPr>
        <p:spPr>
          <a:xfrm>
            <a:off x="4808736"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2" name="Google Shape;32;p7"/>
          <p:cNvSpPr txBox="1">
            <a:spLocks noGrp="1"/>
          </p:cNvSpPr>
          <p:nvPr>
            <p:ph type="body" idx="3"/>
          </p:nvPr>
        </p:nvSpPr>
        <p:spPr>
          <a:xfrm>
            <a:off x="6763323"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3" name="Google Shape;33;p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4115700" y="4406300"/>
            <a:ext cx="4571100" cy="519600"/>
          </a:xfrm>
          <a:prstGeom prst="rect">
            <a:avLst/>
          </a:prstGeom>
        </p:spPr>
        <p:txBody>
          <a:bodyPr spcFirstLastPara="1" wrap="square" lIns="0" tIns="0" rIns="0" bIns="0" anchor="t" anchorCtr="0">
            <a:noAutofit/>
          </a:bodyPr>
          <a:lstStyle>
            <a:lvl1pPr marL="457200" lvl="0" indent="-228600">
              <a:spcBef>
                <a:spcPts val="360"/>
              </a:spcBef>
              <a:spcAft>
                <a:spcPts val="1000"/>
              </a:spcAft>
              <a:buSzPts val="1600"/>
              <a:buNone/>
              <a:defRPr sz="1600"/>
            </a:lvl1pPr>
          </a:lstStyle>
          <a:p>
            <a:endParaRPr/>
          </a:p>
        </p:txBody>
      </p:sp>
      <p:sp>
        <p:nvSpPr>
          <p:cNvPr id="39" name="Google Shape;39;p9"/>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tercolor texture">
  <p:cSld name="BLANK_1">
    <p:bg>
      <p:bgPr>
        <a:solidFill>
          <a:schemeClr val="lt1"/>
        </a:solidFill>
        <a:effectLst/>
      </p:bgPr>
    </p:bg>
    <p:spTree>
      <p:nvGrpSpPr>
        <p:cNvPr id="1" name="Shape 42"/>
        <p:cNvGrpSpPr/>
        <p:nvPr/>
      </p:nvGrpSpPr>
      <p:grpSpPr>
        <a:xfrm>
          <a:off x="0" y="0"/>
          <a:ext cx="0" cy="0"/>
          <a:chOff x="0" y="0"/>
          <a:chExt cx="0" cy="0"/>
        </a:xfrm>
      </p:grpSpPr>
      <p:pic>
        <p:nvPicPr>
          <p:cNvPr id="43" name="Google Shape;43;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3841898" y="1738862"/>
            <a:ext cx="4990214" cy="166577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Reducing</a:t>
            </a:r>
            <a:br>
              <a:rPr lang="en" dirty="0"/>
            </a:br>
            <a:r>
              <a:rPr lang="en" dirty="0"/>
              <a:t>Anxiety</a:t>
            </a:r>
            <a:r>
              <a:rPr lang="en" sz="4500" dirty="0"/>
              <a:t> </a:t>
            </a:r>
            <a:r>
              <a:rPr lang="en" dirty="0"/>
              <a:t>through</a:t>
            </a:r>
            <a:r>
              <a:rPr lang="en" sz="4500" dirty="0"/>
              <a:t> </a:t>
            </a:r>
            <a:br>
              <a:rPr lang="en" dirty="0"/>
            </a:br>
            <a:r>
              <a:rPr lang="en" dirty="0"/>
              <a:t>Reiki &amp; Massage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500" b="1" dirty="0"/>
              <a:t>Treatments for </a:t>
            </a:r>
            <a:br>
              <a:rPr lang="en" sz="2500" b="1" dirty="0"/>
            </a:br>
            <a:r>
              <a:rPr lang="en" sz="2500" b="1" dirty="0"/>
              <a:t>Generalized Anxiety</a:t>
            </a:r>
            <a:endParaRPr sz="2500" b="1" dirty="0"/>
          </a:p>
        </p:txBody>
      </p:sp>
      <p:sp>
        <p:nvSpPr>
          <p:cNvPr id="83" name="Google Shape;83;p17"/>
          <p:cNvSpPr txBox="1">
            <a:spLocks noGrp="1"/>
          </p:cNvSpPr>
          <p:nvPr>
            <p:ph type="body" idx="1"/>
          </p:nvPr>
        </p:nvSpPr>
        <p:spPr>
          <a:xfrm>
            <a:off x="4115700" y="1338300"/>
            <a:ext cx="4571100" cy="2879281"/>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US" dirty="0"/>
              <a:t>Medication</a:t>
            </a:r>
            <a:endParaRPr dirty="0"/>
          </a:p>
          <a:p>
            <a:pPr marL="457200" lvl="0" indent="-355600" algn="l" rtl="0">
              <a:spcBef>
                <a:spcPts val="1000"/>
              </a:spcBef>
              <a:spcAft>
                <a:spcPts val="0"/>
              </a:spcAft>
              <a:buSzPts val="2000"/>
              <a:buChar char="⪢"/>
            </a:pPr>
            <a:r>
              <a:rPr lang="en-US" dirty="0"/>
              <a:t>Cognitive Behavioral Therapy</a:t>
            </a:r>
            <a:endParaRPr dirty="0"/>
          </a:p>
          <a:p>
            <a:pPr marL="457200" lvl="0" indent="-355600" algn="l" rtl="0">
              <a:spcBef>
                <a:spcPts val="1000"/>
              </a:spcBef>
              <a:spcAft>
                <a:spcPts val="0"/>
              </a:spcAft>
              <a:buSzPts val="2000"/>
              <a:buChar char="⪢"/>
            </a:pPr>
            <a:r>
              <a:rPr lang="en-US" dirty="0"/>
              <a:t>Massage</a:t>
            </a:r>
          </a:p>
          <a:p>
            <a:pPr marL="457200" lvl="0" indent="-355600" algn="l" rtl="0">
              <a:spcBef>
                <a:spcPts val="1000"/>
              </a:spcBef>
              <a:spcAft>
                <a:spcPts val="0"/>
              </a:spcAft>
              <a:buSzPts val="2000"/>
              <a:buChar char="⪢"/>
            </a:pPr>
            <a:r>
              <a:rPr lang="en-US" dirty="0"/>
              <a:t>Complimentary Modalities</a:t>
            </a:r>
          </a:p>
          <a:p>
            <a:pPr lvl="1">
              <a:buChar char="⪢"/>
            </a:pPr>
            <a:r>
              <a:rPr lang="en-US" dirty="0"/>
              <a:t>Reiki</a:t>
            </a:r>
          </a:p>
        </p:txBody>
      </p:sp>
      <p:sp>
        <p:nvSpPr>
          <p:cNvPr id="84" name="Google Shape;84;p1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1"/>
          </p:nvPr>
        </p:nvSpPr>
        <p:spPr>
          <a:xfrm>
            <a:off x="2901200" y="906817"/>
            <a:ext cx="5689124" cy="3671266"/>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b="1" dirty="0"/>
          </a:p>
          <a:p>
            <a:pPr marL="0" indent="0">
              <a:buNone/>
            </a:pPr>
            <a:endParaRPr lang="en-US" sz="500" dirty="0">
              <a:solidFill>
                <a:srgbClr val="202124"/>
              </a:solidFill>
              <a:latin typeface="Roboto"/>
            </a:endParaRPr>
          </a:p>
          <a:p>
            <a:pPr marL="342900" indent="-342900">
              <a:buFont typeface="Arial" panose="020B0604020202020204" pitchFamily="34" charset="0"/>
              <a:buChar char="•"/>
            </a:pPr>
            <a:r>
              <a:rPr lang="en-US" sz="1400" dirty="0">
                <a:solidFill>
                  <a:srgbClr val="202124"/>
                </a:solidFill>
                <a:latin typeface="Roboto"/>
              </a:rPr>
              <a:t>a Japanese healing technique that taps into our innate ability to offer healing and comfort through the palms of your hands.</a:t>
            </a:r>
          </a:p>
          <a:p>
            <a:pPr marL="342900" indent="-342900">
              <a:buFont typeface="Arial" panose="020B0604020202020204" pitchFamily="34" charset="0"/>
              <a:buChar char="•"/>
            </a:pPr>
            <a:endParaRPr lang="en-US" sz="500" dirty="0">
              <a:solidFill>
                <a:srgbClr val="202124"/>
              </a:solidFill>
              <a:latin typeface="Roboto"/>
            </a:endParaRPr>
          </a:p>
          <a:p>
            <a:pPr marL="342900" indent="-342900">
              <a:buFont typeface="Arial" panose="020B0604020202020204" pitchFamily="34" charset="0"/>
              <a:buChar char="•"/>
            </a:pPr>
            <a:r>
              <a:rPr lang="en-US" sz="1400" dirty="0">
                <a:solidFill>
                  <a:srgbClr val="202124"/>
                </a:solidFill>
                <a:latin typeface="Roboto"/>
              </a:rPr>
              <a:t>Once </a:t>
            </a:r>
            <a:r>
              <a:rPr lang="en-US" sz="1400" b="1" u="sng" dirty="0">
                <a:solidFill>
                  <a:srgbClr val="202124"/>
                </a:solidFill>
                <a:latin typeface="Roboto"/>
              </a:rPr>
              <a:t>attuned</a:t>
            </a:r>
            <a:r>
              <a:rPr lang="en-US" sz="1400" dirty="0">
                <a:solidFill>
                  <a:srgbClr val="202124"/>
                </a:solidFill>
                <a:latin typeface="Roboto"/>
              </a:rPr>
              <a:t> to Reiki, you can channel this healing energy through your hands to your client. Much like using a hose to channel water through it.</a:t>
            </a:r>
          </a:p>
          <a:p>
            <a:pPr marL="342900" indent="-342900">
              <a:buFont typeface="Arial" panose="020B0604020202020204" pitchFamily="34" charset="0"/>
              <a:buChar char="•"/>
            </a:pPr>
            <a:endParaRPr lang="en-US" sz="500" dirty="0">
              <a:solidFill>
                <a:srgbClr val="202124"/>
              </a:solidFill>
              <a:latin typeface="Roboto"/>
            </a:endParaRPr>
          </a:p>
          <a:p>
            <a:pPr marL="342900" indent="-342900">
              <a:buFont typeface="Arial" panose="020B0604020202020204" pitchFamily="34" charset="0"/>
              <a:buChar char="•"/>
            </a:pPr>
            <a:r>
              <a:rPr lang="en-US" sz="1400" dirty="0">
                <a:solidFill>
                  <a:srgbClr val="202124"/>
                </a:solidFill>
                <a:latin typeface="Roboto"/>
              </a:rPr>
              <a:t>You are not using your own energy, you are simply attuned to it and allowing it to flow through you to your client. It is like charging a battery.</a:t>
            </a:r>
          </a:p>
          <a:p>
            <a:pPr marL="342900" indent="-342900">
              <a:buFont typeface="Arial" panose="020B0604020202020204" pitchFamily="34" charset="0"/>
              <a:buChar char="•"/>
            </a:pPr>
            <a:endParaRPr lang="en-US" sz="500" dirty="0">
              <a:solidFill>
                <a:srgbClr val="202124"/>
              </a:solidFill>
              <a:latin typeface="Roboto"/>
            </a:endParaRPr>
          </a:p>
          <a:p>
            <a:pPr marL="342900" indent="-342900">
              <a:buFont typeface="Arial" panose="020B0604020202020204" pitchFamily="34" charset="0"/>
              <a:buChar char="•"/>
            </a:pPr>
            <a:r>
              <a:rPr lang="en-US" sz="1400" dirty="0">
                <a:solidFill>
                  <a:srgbClr val="202124"/>
                </a:solidFill>
                <a:latin typeface="Roboto"/>
              </a:rPr>
              <a:t>Reiki can never hurt you, and anyone can learn how to do it.  It is not associated with any belief systems and the subtle energy can  reduce pain and anxiety.</a:t>
            </a:r>
          </a:p>
        </p:txBody>
      </p:sp>
      <p:sp>
        <p:nvSpPr>
          <p:cNvPr id="101" name="Google Shape;101;p19"/>
          <p:cNvSpPr txBox="1">
            <a:spLocks noGrp="1"/>
          </p:cNvSpPr>
          <p:nvPr>
            <p:ph type="title"/>
          </p:nvPr>
        </p:nvSpPr>
        <p:spPr>
          <a:xfrm>
            <a:off x="4572000" y="475725"/>
            <a:ext cx="1921736" cy="43109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What is Reiki?</a:t>
            </a:r>
            <a:endParaRPr dirty="0"/>
          </a:p>
        </p:txBody>
      </p:sp>
      <p:sp>
        <p:nvSpPr>
          <p:cNvPr id="103" name="Google Shape;103;p19"/>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46839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1D4-AD54-4FB8-9B02-5B920D6F6679}"/>
              </a:ext>
            </a:extLst>
          </p:cNvPr>
          <p:cNvSpPr>
            <a:spLocks noGrp="1"/>
          </p:cNvSpPr>
          <p:nvPr>
            <p:ph type="title"/>
          </p:nvPr>
        </p:nvSpPr>
        <p:spPr/>
        <p:txBody>
          <a:bodyPr/>
          <a:lstStyle/>
          <a:p>
            <a:pPr algn="ctr"/>
            <a:r>
              <a:rPr lang="en" sz="2200" dirty="0"/>
              <a:t>How Reiki and Massage Reduce Anxiety</a:t>
            </a:r>
            <a:endParaRPr lang="en-US" sz="2200" dirty="0"/>
          </a:p>
        </p:txBody>
      </p:sp>
      <p:sp>
        <p:nvSpPr>
          <p:cNvPr id="3" name="Text Placeholder 2">
            <a:extLst>
              <a:ext uri="{FF2B5EF4-FFF2-40B4-BE49-F238E27FC236}">
                <a16:creationId xmlns:a16="http://schemas.microsoft.com/office/drawing/2014/main" id="{CF86E23A-4AA6-494A-8BC7-A678029685D9}"/>
              </a:ext>
            </a:extLst>
          </p:cNvPr>
          <p:cNvSpPr>
            <a:spLocks noGrp="1"/>
          </p:cNvSpPr>
          <p:nvPr>
            <p:ph type="body" idx="1"/>
          </p:nvPr>
        </p:nvSpPr>
        <p:spPr/>
        <p:txBody>
          <a:bodyPr/>
          <a:lstStyle/>
          <a:p>
            <a:pPr marL="114300" indent="0">
              <a:buNone/>
            </a:pPr>
            <a:r>
              <a:rPr lang="en-US" b="1" u="sng" dirty="0"/>
              <a:t>Reiki</a:t>
            </a:r>
          </a:p>
          <a:p>
            <a:r>
              <a:rPr lang="en-US" dirty="0"/>
              <a:t>Assists in self-healing</a:t>
            </a:r>
          </a:p>
          <a:p>
            <a:r>
              <a:rPr lang="en-US" dirty="0"/>
              <a:t>Reduces pain</a:t>
            </a:r>
          </a:p>
          <a:p>
            <a:r>
              <a:rPr lang="en-US" dirty="0"/>
              <a:t>Relieves Nausea</a:t>
            </a:r>
          </a:p>
          <a:p>
            <a:r>
              <a:rPr lang="en-US" dirty="0"/>
              <a:t>Improves Fatigue</a:t>
            </a:r>
          </a:p>
          <a:p>
            <a:r>
              <a:rPr lang="en-US" dirty="0"/>
              <a:t>Reduces Anxiety</a:t>
            </a:r>
          </a:p>
          <a:p>
            <a:r>
              <a:rPr lang="en-US" dirty="0"/>
              <a:t>Helps with Sleep</a:t>
            </a:r>
          </a:p>
          <a:p>
            <a:r>
              <a:rPr lang="en-US" dirty="0"/>
              <a:t>Reduces Cortisol</a:t>
            </a:r>
          </a:p>
          <a:p>
            <a:r>
              <a:rPr lang="en-US" dirty="0"/>
              <a:t>Increases Dopamine</a:t>
            </a:r>
          </a:p>
          <a:p>
            <a:endParaRPr lang="en-US" dirty="0"/>
          </a:p>
        </p:txBody>
      </p:sp>
      <p:sp>
        <p:nvSpPr>
          <p:cNvPr id="4" name="Text Placeholder 3">
            <a:extLst>
              <a:ext uri="{FF2B5EF4-FFF2-40B4-BE49-F238E27FC236}">
                <a16:creationId xmlns:a16="http://schemas.microsoft.com/office/drawing/2014/main" id="{F9B1AE82-FEFC-4DF1-BDF0-E79D5A2FD316}"/>
              </a:ext>
            </a:extLst>
          </p:cNvPr>
          <p:cNvSpPr>
            <a:spLocks noGrp="1"/>
          </p:cNvSpPr>
          <p:nvPr>
            <p:ph type="body" idx="2"/>
          </p:nvPr>
        </p:nvSpPr>
        <p:spPr/>
        <p:txBody>
          <a:bodyPr/>
          <a:lstStyle/>
          <a:p>
            <a:pPr marL="114300" indent="0">
              <a:buNone/>
            </a:pPr>
            <a:r>
              <a:rPr lang="en-US" b="1" u="sng" dirty="0"/>
              <a:t>Massage</a:t>
            </a:r>
          </a:p>
          <a:p>
            <a:r>
              <a:rPr lang="en-US" dirty="0"/>
              <a:t>Calms the body’s senses</a:t>
            </a:r>
          </a:p>
          <a:p>
            <a:r>
              <a:rPr lang="en-US" dirty="0"/>
              <a:t>Alleviates Anxiety Symptoms</a:t>
            </a:r>
          </a:p>
          <a:p>
            <a:r>
              <a:rPr lang="en-US" dirty="0"/>
              <a:t>Reduces Anxiety</a:t>
            </a:r>
          </a:p>
          <a:p>
            <a:r>
              <a:rPr lang="en-US" dirty="0"/>
              <a:t>Reduces Cortisol</a:t>
            </a:r>
          </a:p>
          <a:p>
            <a:r>
              <a:rPr lang="en-US" dirty="0"/>
              <a:t>Increases Dopamine</a:t>
            </a:r>
          </a:p>
        </p:txBody>
      </p:sp>
      <p:sp>
        <p:nvSpPr>
          <p:cNvPr id="5" name="Slide Number Placeholder 4">
            <a:extLst>
              <a:ext uri="{FF2B5EF4-FFF2-40B4-BE49-F238E27FC236}">
                <a16:creationId xmlns:a16="http://schemas.microsoft.com/office/drawing/2014/main" id="{D8E50F31-DAC6-4AC2-B0AE-51B6177C9F6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84791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252" name="Google Shape;252;p34"/>
          <p:cNvSpPr txBox="1">
            <a:spLocks noGrp="1"/>
          </p:cNvSpPr>
          <p:nvPr>
            <p:ph type="ctrTitle" idx="4294967295"/>
          </p:nvPr>
        </p:nvSpPr>
        <p:spPr>
          <a:xfrm>
            <a:off x="3969488" y="1108429"/>
            <a:ext cx="4639742" cy="797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dirty="0">
                <a:solidFill>
                  <a:schemeClr val="accent1"/>
                </a:solidFill>
              </a:rPr>
              <a:t>Thanks for Listening</a:t>
            </a:r>
            <a:endParaRPr sz="4000" dirty="0">
              <a:solidFill>
                <a:schemeClr val="accent1"/>
              </a:solidFill>
            </a:endParaRPr>
          </a:p>
        </p:txBody>
      </p:sp>
      <p:sp>
        <p:nvSpPr>
          <p:cNvPr id="253" name="Google Shape;253;p34"/>
          <p:cNvSpPr txBox="1">
            <a:spLocks noGrp="1"/>
          </p:cNvSpPr>
          <p:nvPr>
            <p:ph type="subTitle" idx="4294967295"/>
          </p:nvPr>
        </p:nvSpPr>
        <p:spPr>
          <a:xfrm>
            <a:off x="4572000" y="2131832"/>
            <a:ext cx="3785190" cy="54757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dirty="0">
                <a:solidFill>
                  <a:schemeClr val="accent1"/>
                </a:solidFill>
                <a:latin typeface="Kalam"/>
                <a:cs typeface="Kalam"/>
                <a:sym typeface="Kalam"/>
              </a:rPr>
              <a:t>Any questions?</a:t>
            </a:r>
            <a:endParaRPr sz="4000" dirty="0">
              <a:solidFill>
                <a:schemeClr val="accent1"/>
              </a:solidFill>
              <a:latin typeface="Kalam"/>
              <a:cs typeface="Kalam"/>
              <a:sym typeface="Kalam"/>
            </a:endParaRPr>
          </a:p>
          <a:p>
            <a:pPr marL="0" lvl="0" indent="0" algn="l" rtl="0">
              <a:spcBef>
                <a:spcPts val="1000"/>
              </a:spcBef>
              <a:spcAft>
                <a:spcPts val="1000"/>
              </a:spcAft>
              <a:buClr>
                <a:schemeClr val="dk1"/>
              </a:buClr>
              <a:buSzPts val="1100"/>
              <a:buFont typeface="Arial"/>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6"/>
            </a:gs>
          </a:gsLst>
          <a:lin ang="2700006" scaled="0"/>
        </a:gradFill>
        <a:effectLst/>
      </p:bgPr>
    </p:bg>
    <p:spTree>
      <p:nvGrpSpPr>
        <p:cNvPr id="1" name="Shape 170"/>
        <p:cNvGrpSpPr/>
        <p:nvPr/>
      </p:nvGrpSpPr>
      <p:grpSpPr>
        <a:xfrm>
          <a:off x="0" y="0"/>
          <a:ext cx="0" cy="0"/>
          <a:chOff x="0" y="0"/>
          <a:chExt cx="0" cy="0"/>
        </a:xfrm>
      </p:grpSpPr>
      <p:sp>
        <p:nvSpPr>
          <p:cNvPr id="171" name="Google Shape;171;p26"/>
          <p:cNvSpPr txBox="1">
            <a:spLocks noGrp="1"/>
          </p:cNvSpPr>
          <p:nvPr>
            <p:ph type="ctrTitle" idx="4294967295"/>
          </p:nvPr>
        </p:nvSpPr>
        <p:spPr>
          <a:xfrm>
            <a:off x="685800" y="1583342"/>
            <a:ext cx="7772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9600" dirty="0">
                <a:solidFill>
                  <a:schemeClr val="lt1"/>
                </a:solidFill>
              </a:rPr>
              <a:t>40,000,000</a:t>
            </a:r>
            <a:endParaRPr sz="9600" dirty="0">
              <a:solidFill>
                <a:schemeClr val="lt1"/>
              </a:solidFill>
            </a:endParaRPr>
          </a:p>
        </p:txBody>
      </p:sp>
      <p:sp>
        <p:nvSpPr>
          <p:cNvPr id="172" name="Google Shape;172;p26"/>
          <p:cNvSpPr txBox="1">
            <a:spLocks noGrp="1"/>
          </p:cNvSpPr>
          <p:nvPr>
            <p:ph type="subTitle" idx="4294967295"/>
          </p:nvPr>
        </p:nvSpPr>
        <p:spPr>
          <a:xfrm>
            <a:off x="685800" y="2840053"/>
            <a:ext cx="7772400" cy="7848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dirty="0">
                <a:solidFill>
                  <a:schemeClr val="lt1"/>
                </a:solidFill>
              </a:rPr>
              <a:t>Forty Million people over the age of 18 in the US are affected with an </a:t>
            </a:r>
            <a:r>
              <a:rPr lang="en" b="1" i="1" u="sng" dirty="0">
                <a:solidFill>
                  <a:schemeClr val="lt1"/>
                </a:solidFill>
              </a:rPr>
              <a:t>ANXIETY DISORDER </a:t>
            </a:r>
            <a:r>
              <a:rPr lang="en" dirty="0">
                <a:solidFill>
                  <a:schemeClr val="lt1"/>
                </a:solidFill>
              </a:rPr>
              <a:t>each year!  It is the most common mental health condition in the United States.</a:t>
            </a:r>
            <a:endParaRPr dirty="0">
              <a:solidFill>
                <a:schemeClr val="lt1"/>
              </a:solidFill>
            </a:endParaRPr>
          </a:p>
        </p:txBody>
      </p:sp>
      <p:sp>
        <p:nvSpPr>
          <p:cNvPr id="173" name="Google Shape;173;p2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solidFill>
                  <a:schemeClr val="lt1"/>
                </a:solidFill>
              </a:rPr>
              <a:t>2</a:t>
            </a:fld>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854175" y="0"/>
            <a:ext cx="58326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200" dirty="0"/>
              <a:t>How much do you know about Anxiety?</a:t>
            </a:r>
            <a:endParaRPr sz="2200" dirty="0"/>
          </a:p>
        </p:txBody>
      </p:sp>
      <p:sp>
        <p:nvSpPr>
          <p:cNvPr id="56" name="Google Shape;56;p13"/>
          <p:cNvSpPr txBox="1">
            <a:spLocks noGrp="1"/>
          </p:cNvSpPr>
          <p:nvPr>
            <p:ph type="body" idx="1"/>
          </p:nvPr>
        </p:nvSpPr>
        <p:spPr>
          <a:xfrm>
            <a:off x="2729563" y="1305566"/>
            <a:ext cx="5769934" cy="488278"/>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sz="1500" b="1" dirty="0"/>
              <a:t>Raise your hand if you think a statement is </a:t>
            </a:r>
            <a:r>
              <a:rPr lang="en-US" sz="1500" b="1" dirty="0">
                <a:solidFill>
                  <a:srgbClr val="FF0000"/>
                </a:solidFill>
              </a:rPr>
              <a:t>TRUE</a:t>
            </a:r>
            <a:endParaRPr lang="en-US" sz="1500" dirty="0"/>
          </a:p>
          <a:p>
            <a:pPr marL="228600" indent="-228600">
              <a:spcBef>
                <a:spcPts val="1000"/>
              </a:spcBef>
              <a:buClr>
                <a:schemeClr val="dk1"/>
              </a:buClr>
              <a:buSzPts val="1100"/>
              <a:buFont typeface="Arial"/>
              <a:buAutoNum type="arabicPeriod"/>
            </a:pPr>
            <a:r>
              <a:rPr lang="en-US" sz="1200" dirty="0"/>
              <a:t>Anxiety is the number one form of mental illness in the United States.</a:t>
            </a:r>
          </a:p>
          <a:p>
            <a:pPr marL="228600" indent="-228600">
              <a:spcBef>
                <a:spcPts val="1000"/>
              </a:spcBef>
              <a:buClr>
                <a:schemeClr val="dk1"/>
              </a:buClr>
              <a:buSzPts val="1100"/>
              <a:buFont typeface="Arial"/>
              <a:buAutoNum type="arabicPeriod"/>
            </a:pPr>
            <a:r>
              <a:rPr lang="en-US" sz="1200" dirty="0"/>
              <a:t>Approximately 10% of teenagers and 40% of adults suffer from an anxiety disorder of some kind.</a:t>
            </a:r>
          </a:p>
          <a:p>
            <a:pPr marL="228600" indent="-228600">
              <a:spcBef>
                <a:spcPts val="1000"/>
              </a:spcBef>
              <a:buClr>
                <a:schemeClr val="dk1"/>
              </a:buClr>
              <a:buSzPts val="1100"/>
              <a:buFont typeface="Arial"/>
              <a:buAutoNum type="arabicPeriod"/>
            </a:pPr>
            <a:r>
              <a:rPr lang="en-US" sz="1200" dirty="0"/>
              <a:t>Anxiety disorders are often accompanied by other disorders like DEPRESSION or SUBSTANCE abuse.</a:t>
            </a:r>
          </a:p>
          <a:p>
            <a:pPr marL="228600" lvl="0" indent="-228600" algn="l" rtl="0">
              <a:spcBef>
                <a:spcPts val="1000"/>
              </a:spcBef>
              <a:spcAft>
                <a:spcPts val="0"/>
              </a:spcAft>
              <a:buClr>
                <a:schemeClr val="dk1"/>
              </a:buClr>
              <a:buSzPts val="1100"/>
              <a:buFont typeface="Arial"/>
              <a:buAutoNum type="arabicPeriod"/>
            </a:pPr>
            <a:r>
              <a:rPr lang="en-US" sz="1200" dirty="0"/>
              <a:t>Anxiety is often present in eating disorders and ADHD.</a:t>
            </a:r>
          </a:p>
          <a:p>
            <a:pPr marL="228600" lvl="0" indent="-228600" algn="l" rtl="0">
              <a:spcBef>
                <a:spcPts val="1000"/>
              </a:spcBef>
              <a:spcAft>
                <a:spcPts val="0"/>
              </a:spcAft>
              <a:buClr>
                <a:schemeClr val="dk1"/>
              </a:buClr>
              <a:buSzPts val="1100"/>
              <a:buFont typeface="Arial"/>
              <a:buAutoNum type="arabicPeriod"/>
            </a:pPr>
            <a:r>
              <a:rPr lang="en-US" sz="1200" dirty="0"/>
              <a:t>Phobia related disorders are a type of anxiety disorders.</a:t>
            </a:r>
          </a:p>
          <a:p>
            <a:pPr marL="228600" lvl="0" indent="-228600" algn="l" rtl="0">
              <a:spcBef>
                <a:spcPts val="1000"/>
              </a:spcBef>
              <a:spcAft>
                <a:spcPts val="0"/>
              </a:spcAft>
              <a:buClr>
                <a:schemeClr val="dk1"/>
              </a:buClr>
              <a:buSzPts val="1100"/>
              <a:buFont typeface="Arial"/>
              <a:buAutoNum type="arabicPeriod"/>
            </a:pPr>
            <a:r>
              <a:rPr lang="en-US" sz="1200" dirty="0"/>
              <a:t>In the DSM-V  PTSD is categorized as an anxiety disorder </a:t>
            </a:r>
          </a:p>
          <a:p>
            <a:pPr marL="0" lvl="0" indent="0" algn="l" rtl="0">
              <a:spcBef>
                <a:spcPts val="1000"/>
              </a:spcBef>
              <a:spcAft>
                <a:spcPts val="0"/>
              </a:spcAft>
              <a:buClr>
                <a:schemeClr val="dk1"/>
              </a:buClr>
              <a:buSzPts val="1100"/>
              <a:buNone/>
            </a:pPr>
            <a:br>
              <a:rPr lang="en-US" dirty="0"/>
            </a:br>
            <a:endParaRPr lang="en-US" sz="1200" dirty="0"/>
          </a:p>
          <a:p>
            <a:pPr marL="228600" lvl="0" indent="-228600" algn="l" rtl="0">
              <a:spcBef>
                <a:spcPts val="1000"/>
              </a:spcBef>
              <a:spcAft>
                <a:spcPts val="0"/>
              </a:spcAft>
              <a:buClr>
                <a:schemeClr val="dk1"/>
              </a:buClr>
              <a:buSzPts val="1100"/>
              <a:buFont typeface="Arial"/>
              <a:buAutoNum type="arabicPeriod"/>
            </a:pPr>
            <a:endParaRPr sz="1200" dirty="0"/>
          </a:p>
        </p:txBody>
      </p:sp>
      <p:sp>
        <p:nvSpPr>
          <p:cNvPr id="58" name="Google Shape;58;p13"/>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4" name="TextBox 3">
            <a:extLst>
              <a:ext uri="{FF2B5EF4-FFF2-40B4-BE49-F238E27FC236}">
                <a16:creationId xmlns:a16="http://schemas.microsoft.com/office/drawing/2014/main" id="{52AA661D-62BF-400B-8B35-846C39C8D871}"/>
              </a:ext>
            </a:extLst>
          </p:cNvPr>
          <p:cNvSpPr txBox="1"/>
          <p:nvPr/>
        </p:nvSpPr>
        <p:spPr>
          <a:xfrm>
            <a:off x="8105528" y="1639955"/>
            <a:ext cx="581247" cy="307777"/>
          </a:xfrm>
          <a:prstGeom prst="rect">
            <a:avLst/>
          </a:prstGeom>
          <a:noFill/>
        </p:spPr>
        <p:txBody>
          <a:bodyPr wrap="square" rtlCol="0">
            <a:spAutoFit/>
          </a:bodyPr>
          <a:lstStyle/>
          <a:p>
            <a:r>
              <a:rPr lang="en-US" dirty="0">
                <a:solidFill>
                  <a:srgbClr val="FF0000"/>
                </a:solidFill>
              </a:rPr>
              <a:t>True</a:t>
            </a:r>
          </a:p>
        </p:txBody>
      </p:sp>
      <p:sp>
        <p:nvSpPr>
          <p:cNvPr id="10" name="TextBox 9">
            <a:extLst>
              <a:ext uri="{FF2B5EF4-FFF2-40B4-BE49-F238E27FC236}">
                <a16:creationId xmlns:a16="http://schemas.microsoft.com/office/drawing/2014/main" id="{E0FA47C9-2100-4A41-A534-98DD760A8959}"/>
              </a:ext>
            </a:extLst>
          </p:cNvPr>
          <p:cNvSpPr txBox="1"/>
          <p:nvPr/>
        </p:nvSpPr>
        <p:spPr>
          <a:xfrm>
            <a:off x="4629247" y="2182202"/>
            <a:ext cx="581247" cy="307777"/>
          </a:xfrm>
          <a:prstGeom prst="rect">
            <a:avLst/>
          </a:prstGeom>
          <a:noFill/>
        </p:spPr>
        <p:txBody>
          <a:bodyPr wrap="square" rtlCol="0">
            <a:spAutoFit/>
          </a:bodyPr>
          <a:lstStyle/>
          <a:p>
            <a:r>
              <a:rPr lang="en-US" dirty="0">
                <a:solidFill>
                  <a:srgbClr val="FF0000"/>
                </a:solidFill>
              </a:rPr>
              <a:t>True</a:t>
            </a:r>
          </a:p>
        </p:txBody>
      </p:sp>
      <p:sp>
        <p:nvSpPr>
          <p:cNvPr id="11" name="TextBox 10">
            <a:extLst>
              <a:ext uri="{FF2B5EF4-FFF2-40B4-BE49-F238E27FC236}">
                <a16:creationId xmlns:a16="http://schemas.microsoft.com/office/drawing/2014/main" id="{08CD9E5A-F1A6-4B0E-8755-D8AC6A078A3D}"/>
              </a:ext>
            </a:extLst>
          </p:cNvPr>
          <p:cNvSpPr txBox="1"/>
          <p:nvPr/>
        </p:nvSpPr>
        <p:spPr>
          <a:xfrm>
            <a:off x="5614530" y="2734103"/>
            <a:ext cx="581247" cy="307777"/>
          </a:xfrm>
          <a:prstGeom prst="rect">
            <a:avLst/>
          </a:prstGeom>
          <a:noFill/>
        </p:spPr>
        <p:txBody>
          <a:bodyPr wrap="square" rtlCol="0">
            <a:spAutoFit/>
          </a:bodyPr>
          <a:lstStyle/>
          <a:p>
            <a:r>
              <a:rPr lang="en-US" dirty="0">
                <a:solidFill>
                  <a:srgbClr val="FF0000"/>
                </a:solidFill>
              </a:rPr>
              <a:t>True</a:t>
            </a:r>
          </a:p>
        </p:txBody>
      </p:sp>
      <p:sp>
        <p:nvSpPr>
          <p:cNvPr id="12" name="TextBox 11">
            <a:extLst>
              <a:ext uri="{FF2B5EF4-FFF2-40B4-BE49-F238E27FC236}">
                <a16:creationId xmlns:a16="http://schemas.microsoft.com/office/drawing/2014/main" id="{AAD598B1-7A7D-41BC-8AF9-EEE022A12605}"/>
              </a:ext>
            </a:extLst>
          </p:cNvPr>
          <p:cNvSpPr txBox="1"/>
          <p:nvPr/>
        </p:nvSpPr>
        <p:spPr>
          <a:xfrm>
            <a:off x="6964865" y="3041880"/>
            <a:ext cx="581247" cy="307777"/>
          </a:xfrm>
          <a:prstGeom prst="rect">
            <a:avLst/>
          </a:prstGeom>
          <a:noFill/>
        </p:spPr>
        <p:txBody>
          <a:bodyPr wrap="square" rtlCol="0">
            <a:spAutoFit/>
          </a:bodyPr>
          <a:lstStyle/>
          <a:p>
            <a:r>
              <a:rPr lang="en-US" dirty="0">
                <a:solidFill>
                  <a:srgbClr val="FF0000"/>
                </a:solidFill>
              </a:rPr>
              <a:t>True</a:t>
            </a:r>
          </a:p>
        </p:txBody>
      </p:sp>
      <p:sp>
        <p:nvSpPr>
          <p:cNvPr id="13" name="TextBox 12">
            <a:extLst>
              <a:ext uri="{FF2B5EF4-FFF2-40B4-BE49-F238E27FC236}">
                <a16:creationId xmlns:a16="http://schemas.microsoft.com/office/drawing/2014/main" id="{7DCAE746-B04A-480E-B078-F4A1E4E005CE}"/>
              </a:ext>
            </a:extLst>
          </p:cNvPr>
          <p:cNvSpPr txBox="1"/>
          <p:nvPr/>
        </p:nvSpPr>
        <p:spPr>
          <a:xfrm>
            <a:off x="7071192" y="3443826"/>
            <a:ext cx="581247" cy="307777"/>
          </a:xfrm>
          <a:prstGeom prst="rect">
            <a:avLst/>
          </a:prstGeom>
          <a:noFill/>
        </p:spPr>
        <p:txBody>
          <a:bodyPr wrap="square" rtlCol="0">
            <a:spAutoFit/>
          </a:bodyPr>
          <a:lstStyle/>
          <a:p>
            <a:r>
              <a:rPr lang="en-US" dirty="0">
                <a:solidFill>
                  <a:srgbClr val="FF0000"/>
                </a:solidFill>
              </a:rPr>
              <a:t>True</a:t>
            </a:r>
          </a:p>
        </p:txBody>
      </p:sp>
      <p:sp>
        <p:nvSpPr>
          <p:cNvPr id="17" name="TextBox 16">
            <a:extLst>
              <a:ext uri="{FF2B5EF4-FFF2-40B4-BE49-F238E27FC236}">
                <a16:creationId xmlns:a16="http://schemas.microsoft.com/office/drawing/2014/main" id="{31770E5B-0489-453D-BF67-DB8F88C79A60}"/>
              </a:ext>
            </a:extLst>
          </p:cNvPr>
          <p:cNvSpPr txBox="1"/>
          <p:nvPr/>
        </p:nvSpPr>
        <p:spPr>
          <a:xfrm>
            <a:off x="7202596" y="3751603"/>
            <a:ext cx="687031" cy="307777"/>
          </a:xfrm>
          <a:prstGeom prst="rect">
            <a:avLst/>
          </a:prstGeom>
          <a:noFill/>
        </p:spPr>
        <p:txBody>
          <a:bodyPr wrap="square" rtlCol="0">
            <a:spAutoFit/>
          </a:bodyPr>
          <a:lstStyle/>
          <a:p>
            <a:r>
              <a:rPr lang="en-US" dirty="0">
                <a:solidFill>
                  <a:srgbClr val="FF0000"/>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4308200" y="374783"/>
            <a:ext cx="41502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500" dirty="0"/>
              <a:t>There are 7 types of Anxiety Disorders in the </a:t>
            </a:r>
            <a:br>
              <a:rPr lang="en-US" sz="2500" dirty="0"/>
            </a:br>
            <a:r>
              <a:rPr lang="en-US" sz="2000" dirty="0"/>
              <a:t>Diagnostic and statistical Manual of Mental Disorders (DSM-IV)</a:t>
            </a:r>
            <a:endParaRPr sz="2000" dirty="0"/>
          </a:p>
        </p:txBody>
      </p:sp>
      <p:sp>
        <p:nvSpPr>
          <p:cNvPr id="71" name="Google Shape;71;p15"/>
          <p:cNvSpPr txBox="1">
            <a:spLocks noGrp="1"/>
          </p:cNvSpPr>
          <p:nvPr>
            <p:ph type="subTitle" idx="1"/>
          </p:nvPr>
        </p:nvSpPr>
        <p:spPr>
          <a:xfrm>
            <a:off x="4308200" y="1935963"/>
            <a:ext cx="4150200" cy="3207537"/>
          </a:xfrm>
          <a:prstGeom prst="rect">
            <a:avLst/>
          </a:prstGeom>
        </p:spPr>
        <p:txBody>
          <a:bodyPr spcFirstLastPara="1" wrap="square" lIns="0" tIns="0" rIns="0" bIns="0" anchor="t" anchorCtr="0">
            <a:noAutofit/>
          </a:bodyPr>
          <a:lstStyle/>
          <a:p>
            <a:pPr indent="-457200">
              <a:spcAft>
                <a:spcPts val="1000"/>
              </a:spcAft>
              <a:buFont typeface="Merriweather"/>
              <a:buAutoNum type="arabicPeriod"/>
            </a:pPr>
            <a:r>
              <a:rPr lang="en" sz="1500" b="1" dirty="0"/>
              <a:t>Generalized Anxiety Disorder</a:t>
            </a:r>
          </a:p>
          <a:p>
            <a:pPr indent="-457200">
              <a:spcAft>
                <a:spcPts val="1000"/>
              </a:spcAft>
              <a:buFont typeface="Merriweather"/>
              <a:buAutoNum type="arabicPeriod"/>
            </a:pPr>
            <a:r>
              <a:rPr lang="en" sz="1500" dirty="0"/>
              <a:t>Panic Disorder</a:t>
            </a:r>
          </a:p>
          <a:p>
            <a:pPr indent="-457200">
              <a:spcAft>
                <a:spcPts val="1000"/>
              </a:spcAft>
              <a:buFont typeface="Merriweather"/>
              <a:buAutoNum type="arabicPeriod"/>
            </a:pPr>
            <a:r>
              <a:rPr lang="en" sz="1500" dirty="0"/>
              <a:t>Phobia Disorders</a:t>
            </a:r>
          </a:p>
          <a:p>
            <a:pPr indent="-457200">
              <a:spcAft>
                <a:spcPts val="1000"/>
              </a:spcAft>
              <a:buFont typeface="Merriweather"/>
              <a:buAutoNum type="arabicPeriod"/>
            </a:pPr>
            <a:r>
              <a:rPr lang="en" sz="1500" dirty="0"/>
              <a:t>Separation Anxiety Disorder</a:t>
            </a:r>
          </a:p>
          <a:p>
            <a:pPr lvl="0" indent="-457200" algn="l" rtl="0">
              <a:spcBef>
                <a:spcPts val="0"/>
              </a:spcBef>
              <a:spcAft>
                <a:spcPts val="1000"/>
              </a:spcAft>
              <a:buAutoNum type="arabicPeriod"/>
            </a:pPr>
            <a:r>
              <a:rPr lang="en" sz="1500" dirty="0"/>
              <a:t>Selective Mutism Disorder</a:t>
            </a:r>
          </a:p>
          <a:p>
            <a:pPr lvl="0" indent="-457200" algn="l" rtl="0">
              <a:spcBef>
                <a:spcPts val="0"/>
              </a:spcBef>
              <a:spcAft>
                <a:spcPts val="1000"/>
              </a:spcAft>
              <a:buAutoNum type="arabicPeriod"/>
            </a:pPr>
            <a:r>
              <a:rPr lang="en" sz="1500" dirty="0"/>
              <a:t>Social Anxiety Disorder</a:t>
            </a:r>
          </a:p>
          <a:p>
            <a:pPr lvl="0" indent="-457200" algn="l" rtl="0">
              <a:spcBef>
                <a:spcPts val="0"/>
              </a:spcBef>
              <a:spcAft>
                <a:spcPts val="1000"/>
              </a:spcAft>
              <a:buAutoNum type="arabicPeriod"/>
            </a:pPr>
            <a:r>
              <a:rPr lang="en" sz="1500" dirty="0"/>
              <a:t>Substance/Medication induced anxiety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75E05AA-5B06-4C17-A502-2C89DB469A8D}"/>
              </a:ext>
            </a:extLst>
          </p:cNvPr>
          <p:cNvSpPr>
            <a:spLocks noGrp="1"/>
          </p:cNvSpPr>
          <p:nvPr>
            <p:ph type="body" idx="1"/>
          </p:nvPr>
        </p:nvSpPr>
        <p:spPr>
          <a:xfrm>
            <a:off x="4122789" y="287955"/>
            <a:ext cx="4571100" cy="4610110"/>
          </a:xfrm>
        </p:spPr>
        <p:txBody>
          <a:bodyPr/>
          <a:lstStyle/>
          <a:p>
            <a:r>
              <a:rPr lang="en-US" b="1" dirty="0"/>
              <a:t>What is General Anxiety Disorder (GAD)</a:t>
            </a:r>
          </a:p>
          <a:p>
            <a:endParaRPr lang="en-US" sz="1300" b="1" dirty="0"/>
          </a:p>
          <a:p>
            <a:r>
              <a:rPr lang="en-US" sz="1300" b="1" dirty="0"/>
              <a:t>Generalized Anxiety </a:t>
            </a:r>
            <a:r>
              <a:rPr lang="en-US" sz="1300" dirty="0"/>
              <a:t>consists of chronic, exaggerated, consuming worry and the constant anticipation of disaster.  </a:t>
            </a:r>
          </a:p>
          <a:p>
            <a:r>
              <a:rPr lang="en-US" sz="1300" dirty="0"/>
              <a:t>It does not cause affected people to avoid stressful situations, but they live in a constant state of anxiety that makes it difficult to accomplish many tasks.</a:t>
            </a:r>
          </a:p>
          <a:p>
            <a:r>
              <a:rPr lang="en-US" sz="1300" dirty="0"/>
              <a:t>It appears earlier in life and develops more slowly than the other anxiety disorders. </a:t>
            </a:r>
          </a:p>
        </p:txBody>
      </p:sp>
    </p:spTree>
    <p:extLst>
      <p:ext uri="{BB962C8B-B14F-4D97-AF65-F5344CB8AC3E}">
        <p14:creationId xmlns:p14="http://schemas.microsoft.com/office/powerpoint/2010/main" val="272536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510958-8CA6-4E83-98A3-C795CD95022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
        <p:nvSpPr>
          <p:cNvPr id="8" name="TextBox 7">
            <a:extLst>
              <a:ext uri="{FF2B5EF4-FFF2-40B4-BE49-F238E27FC236}">
                <a16:creationId xmlns:a16="http://schemas.microsoft.com/office/drawing/2014/main" id="{86742133-509F-40E8-9FCC-186A8269595D}"/>
              </a:ext>
            </a:extLst>
          </p:cNvPr>
          <p:cNvSpPr txBox="1"/>
          <p:nvPr/>
        </p:nvSpPr>
        <p:spPr>
          <a:xfrm>
            <a:off x="4076263" y="1742973"/>
            <a:ext cx="4699142" cy="249299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accent3"/>
                </a:solidFill>
                <a:latin typeface="Kalam"/>
                <a:cs typeface="Kalam"/>
                <a:sym typeface="Kalam"/>
              </a:rPr>
              <a:t>Restlessness or a feeling of being on edge</a:t>
            </a:r>
            <a:endParaRPr lang="en-US" sz="500" dirty="0">
              <a:solidFill>
                <a:schemeClr val="accent3"/>
              </a:solidFill>
              <a:latin typeface="Kalam"/>
              <a:cs typeface="Kalam"/>
              <a:sym typeface="Kalam"/>
            </a:endParaRPr>
          </a:p>
          <a:p>
            <a:pPr marL="285750" indent="-285750">
              <a:buFont typeface="Arial" panose="020B0604020202020204" pitchFamily="34" charset="0"/>
              <a:buChar char="•"/>
            </a:pPr>
            <a:endParaRPr lang="en-US" sz="500" dirty="0">
              <a:solidFill>
                <a:schemeClr val="accent3"/>
              </a:solidFill>
              <a:latin typeface="Kalam"/>
              <a:cs typeface="Kalam"/>
              <a:sym typeface="Kalam"/>
            </a:endParaRPr>
          </a:p>
          <a:p>
            <a:pPr marL="285750" indent="-285750">
              <a:buFont typeface="Arial" panose="020B0604020202020204" pitchFamily="34" charset="0"/>
              <a:buChar char="•"/>
            </a:pPr>
            <a:r>
              <a:rPr lang="en-US" sz="1800" dirty="0">
                <a:solidFill>
                  <a:schemeClr val="accent3"/>
                </a:solidFill>
                <a:latin typeface="Kalam"/>
                <a:cs typeface="Kalam"/>
                <a:sym typeface="Kalam"/>
              </a:rPr>
              <a:t>Easy Fatigability</a:t>
            </a:r>
          </a:p>
          <a:p>
            <a:pPr marL="285750" indent="-285750">
              <a:buFont typeface="Arial" panose="020B0604020202020204" pitchFamily="34" charset="0"/>
              <a:buChar char="•"/>
            </a:pPr>
            <a:endParaRPr lang="en-US" sz="500" dirty="0">
              <a:solidFill>
                <a:schemeClr val="accent3"/>
              </a:solidFill>
              <a:latin typeface="Kalam"/>
              <a:cs typeface="Kalam"/>
              <a:sym typeface="Kalam"/>
            </a:endParaRPr>
          </a:p>
          <a:p>
            <a:pPr marL="285750" indent="-285750">
              <a:buFont typeface="Arial" panose="020B0604020202020204" pitchFamily="34" charset="0"/>
              <a:buChar char="•"/>
            </a:pPr>
            <a:r>
              <a:rPr lang="en-US" sz="1800" dirty="0">
                <a:solidFill>
                  <a:schemeClr val="accent3"/>
                </a:solidFill>
                <a:latin typeface="Kalam"/>
                <a:cs typeface="Kalam"/>
                <a:sym typeface="Kalam"/>
              </a:rPr>
              <a:t>Poor Concentration</a:t>
            </a:r>
          </a:p>
          <a:p>
            <a:pPr marL="285750" indent="-285750">
              <a:buFont typeface="Arial" panose="020B0604020202020204" pitchFamily="34" charset="0"/>
              <a:buChar char="•"/>
            </a:pPr>
            <a:endParaRPr lang="en-US" sz="500" dirty="0">
              <a:solidFill>
                <a:schemeClr val="accent3"/>
              </a:solidFill>
              <a:latin typeface="Kalam"/>
              <a:cs typeface="Kalam"/>
              <a:sym typeface="Kalam"/>
            </a:endParaRPr>
          </a:p>
          <a:p>
            <a:pPr marL="285750" indent="-285750">
              <a:buFont typeface="Arial" panose="020B0604020202020204" pitchFamily="34" charset="0"/>
              <a:buChar char="•"/>
            </a:pPr>
            <a:r>
              <a:rPr lang="en-US" sz="1800" dirty="0">
                <a:solidFill>
                  <a:schemeClr val="accent3"/>
                </a:solidFill>
                <a:latin typeface="Kalam"/>
                <a:cs typeface="Kalam"/>
                <a:sym typeface="Kalam"/>
              </a:rPr>
              <a:t>Irritability</a:t>
            </a:r>
          </a:p>
          <a:p>
            <a:pPr marL="285750" indent="-285750">
              <a:buFont typeface="Arial" panose="020B0604020202020204" pitchFamily="34" charset="0"/>
              <a:buChar char="•"/>
            </a:pPr>
            <a:endParaRPr lang="en-US" sz="500" dirty="0">
              <a:solidFill>
                <a:schemeClr val="accent3"/>
              </a:solidFill>
              <a:latin typeface="Kalam"/>
              <a:cs typeface="Kalam"/>
              <a:sym typeface="Kalam"/>
            </a:endParaRPr>
          </a:p>
          <a:p>
            <a:pPr marL="285750" indent="-285750">
              <a:buFont typeface="Arial" panose="020B0604020202020204" pitchFamily="34" charset="0"/>
              <a:buChar char="•"/>
            </a:pPr>
            <a:r>
              <a:rPr lang="en-US" sz="1800" dirty="0">
                <a:solidFill>
                  <a:schemeClr val="accent3"/>
                </a:solidFill>
                <a:latin typeface="Kalam"/>
                <a:cs typeface="Kalam"/>
                <a:sym typeface="Kalam"/>
              </a:rPr>
              <a:t>Muscle Tension</a:t>
            </a:r>
          </a:p>
          <a:p>
            <a:pPr marL="285750" indent="-285750">
              <a:buFont typeface="Arial" panose="020B0604020202020204" pitchFamily="34" charset="0"/>
              <a:buChar char="•"/>
            </a:pPr>
            <a:endParaRPr lang="en-US" sz="500" dirty="0">
              <a:solidFill>
                <a:schemeClr val="accent3"/>
              </a:solidFill>
              <a:latin typeface="Kalam"/>
              <a:cs typeface="Kalam"/>
              <a:sym typeface="Kalam"/>
            </a:endParaRPr>
          </a:p>
          <a:p>
            <a:pPr marL="285750" indent="-285750">
              <a:buFont typeface="Arial" panose="020B0604020202020204" pitchFamily="34" charset="0"/>
              <a:buChar char="•"/>
            </a:pPr>
            <a:r>
              <a:rPr lang="en-US" sz="1800" dirty="0">
                <a:solidFill>
                  <a:schemeClr val="accent3"/>
                </a:solidFill>
                <a:latin typeface="Kalam"/>
                <a:cs typeface="Kalam"/>
                <a:sym typeface="Kalam"/>
              </a:rPr>
              <a:t>Difficulty Controlling the Worry</a:t>
            </a:r>
          </a:p>
          <a:p>
            <a:pPr marL="285750" indent="-285750">
              <a:buFont typeface="Arial" panose="020B0604020202020204" pitchFamily="34" charset="0"/>
              <a:buChar char="•"/>
            </a:pPr>
            <a:endParaRPr lang="en-US" sz="500" dirty="0">
              <a:solidFill>
                <a:schemeClr val="accent3"/>
              </a:solidFill>
              <a:latin typeface="Kalam"/>
              <a:cs typeface="Kalam"/>
              <a:sym typeface="Kalam"/>
            </a:endParaRPr>
          </a:p>
          <a:p>
            <a:pPr marL="285750" indent="-285750">
              <a:buFont typeface="Arial" panose="020B0604020202020204" pitchFamily="34" charset="0"/>
              <a:buChar char="•"/>
            </a:pPr>
            <a:r>
              <a:rPr lang="en-US" sz="1800" dirty="0">
                <a:solidFill>
                  <a:schemeClr val="accent3"/>
                </a:solidFill>
                <a:latin typeface="Kalam"/>
                <a:cs typeface="Kalam"/>
                <a:sym typeface="Kalam"/>
              </a:rPr>
              <a:t>Sleeping problems</a:t>
            </a:r>
          </a:p>
        </p:txBody>
      </p:sp>
      <p:sp>
        <p:nvSpPr>
          <p:cNvPr id="10" name="Title 9">
            <a:extLst>
              <a:ext uri="{FF2B5EF4-FFF2-40B4-BE49-F238E27FC236}">
                <a16:creationId xmlns:a16="http://schemas.microsoft.com/office/drawing/2014/main" id="{6A1F4C03-D4C7-4D20-8F08-2DA5811B6DE7}"/>
              </a:ext>
            </a:extLst>
          </p:cNvPr>
          <p:cNvSpPr>
            <a:spLocks noGrp="1"/>
          </p:cNvSpPr>
          <p:nvPr>
            <p:ph type="title"/>
          </p:nvPr>
        </p:nvSpPr>
        <p:spPr>
          <a:xfrm>
            <a:off x="4204305" y="588747"/>
            <a:ext cx="4571100" cy="446155"/>
          </a:xfrm>
        </p:spPr>
        <p:txBody>
          <a:bodyPr/>
          <a:lstStyle/>
          <a:p>
            <a:r>
              <a:rPr lang="en-US" b="1" dirty="0">
                <a:solidFill>
                  <a:schemeClr val="tx1"/>
                </a:solidFill>
              </a:rPr>
              <a:t>Generalized Anxiety Disorder Symptoms</a:t>
            </a:r>
          </a:p>
        </p:txBody>
      </p:sp>
      <p:sp>
        <p:nvSpPr>
          <p:cNvPr id="11" name="TextBox 10">
            <a:extLst>
              <a:ext uri="{FF2B5EF4-FFF2-40B4-BE49-F238E27FC236}">
                <a16:creationId xmlns:a16="http://schemas.microsoft.com/office/drawing/2014/main" id="{C7B07AD5-90C0-4396-A3D4-245A9FF2C489}"/>
              </a:ext>
            </a:extLst>
          </p:cNvPr>
          <p:cNvSpPr txBox="1"/>
          <p:nvPr/>
        </p:nvSpPr>
        <p:spPr>
          <a:xfrm>
            <a:off x="4140284" y="1169028"/>
            <a:ext cx="4571100" cy="523220"/>
          </a:xfrm>
          <a:prstGeom prst="rect">
            <a:avLst/>
          </a:prstGeom>
          <a:noFill/>
        </p:spPr>
        <p:txBody>
          <a:bodyPr wrap="square" rtlCol="0">
            <a:spAutoFit/>
          </a:bodyPr>
          <a:lstStyle/>
          <a:p>
            <a:r>
              <a:rPr lang="en-US" sz="1400" dirty="0"/>
              <a:t>GAD is diagnosed when at least three of the following symptoms persist for </a:t>
            </a:r>
            <a:r>
              <a:rPr lang="en-US" sz="1400" b="1" dirty="0"/>
              <a:t>6 months or longer:</a:t>
            </a:r>
            <a:endParaRPr lang="en-US" dirty="0"/>
          </a:p>
        </p:txBody>
      </p:sp>
    </p:spTree>
    <p:extLst>
      <p:ext uri="{BB962C8B-B14F-4D97-AF65-F5344CB8AC3E}">
        <p14:creationId xmlns:p14="http://schemas.microsoft.com/office/powerpoint/2010/main" val="236841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idx="4294967295"/>
          </p:nvPr>
        </p:nvSpPr>
        <p:spPr>
          <a:xfrm>
            <a:off x="4153785" y="371239"/>
            <a:ext cx="4682272" cy="797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000" dirty="0">
                <a:solidFill>
                  <a:schemeClr val="accent1"/>
                </a:solidFill>
              </a:rPr>
              <a:t>What Causes </a:t>
            </a:r>
            <a:br>
              <a:rPr lang="en" sz="3000" dirty="0">
                <a:solidFill>
                  <a:schemeClr val="accent1"/>
                </a:solidFill>
              </a:rPr>
            </a:br>
            <a:r>
              <a:rPr lang="en" sz="3000" dirty="0">
                <a:solidFill>
                  <a:schemeClr val="accent1"/>
                </a:solidFill>
              </a:rPr>
              <a:t>Generalized Anxiety</a:t>
            </a:r>
            <a:endParaRPr sz="3000" dirty="0">
              <a:solidFill>
                <a:schemeClr val="accent1"/>
              </a:solidFill>
            </a:endParaRPr>
          </a:p>
        </p:txBody>
      </p:sp>
      <p:sp>
        <p:nvSpPr>
          <p:cNvPr id="65" name="Google Shape;65;p1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2" name="TextBox 1">
            <a:extLst>
              <a:ext uri="{FF2B5EF4-FFF2-40B4-BE49-F238E27FC236}">
                <a16:creationId xmlns:a16="http://schemas.microsoft.com/office/drawing/2014/main" id="{BBC22629-E201-463A-9D51-785DB0813DFD}"/>
              </a:ext>
            </a:extLst>
          </p:cNvPr>
          <p:cNvSpPr txBox="1"/>
          <p:nvPr/>
        </p:nvSpPr>
        <p:spPr>
          <a:xfrm>
            <a:off x="4920259" y="1268006"/>
            <a:ext cx="4223741" cy="4370427"/>
          </a:xfrm>
          <a:prstGeom prst="rect">
            <a:avLst/>
          </a:prstGeom>
          <a:noFill/>
        </p:spPr>
        <p:txBody>
          <a:bodyPr wrap="square" rtlCol="0">
            <a:spAutoFit/>
          </a:bodyPr>
          <a:lstStyle/>
          <a:p>
            <a:r>
              <a:rPr lang="en-US" dirty="0"/>
              <a:t>Anxiety is a </a:t>
            </a:r>
            <a:r>
              <a:rPr lang="en-US" sz="1500" b="1" dirty="0">
                <a:solidFill>
                  <a:schemeClr val="accent1"/>
                </a:solidFill>
                <a:latin typeface="Kalam"/>
                <a:ea typeface="Kalam"/>
                <a:cs typeface="Kalam"/>
                <a:sym typeface="Kalam"/>
              </a:rPr>
              <a:t>complex</a:t>
            </a:r>
            <a:r>
              <a:rPr lang="en-US" dirty="0"/>
              <a:t> disorder and involves many factors in determining a cause. </a:t>
            </a:r>
          </a:p>
          <a:p>
            <a:endParaRPr lang="en-US" dirty="0"/>
          </a:p>
          <a:p>
            <a:pPr marL="285750" indent="-285750">
              <a:buFont typeface="Arial" panose="020B0604020202020204" pitchFamily="34" charset="0"/>
              <a:buChar char="•"/>
            </a:pPr>
            <a:r>
              <a:rPr lang="en-US" dirty="0"/>
              <a:t>Biological and Environmental factors such as early </a:t>
            </a:r>
            <a:r>
              <a:rPr lang="en-US" b="1" dirty="0"/>
              <a:t>childhood trauma </a:t>
            </a:r>
            <a:r>
              <a:rPr lang="en-US" dirty="0"/>
              <a:t>and </a:t>
            </a:r>
            <a:r>
              <a:rPr lang="en-US" b="1" dirty="0"/>
              <a:t>abuse</a:t>
            </a:r>
            <a:r>
              <a:rPr lang="en-US" dirty="0"/>
              <a:t>, can contribute anxiety disorders later in life.</a:t>
            </a:r>
            <a:endParaRPr lang="en-US" sz="500" dirty="0"/>
          </a:p>
          <a:p>
            <a:endParaRPr lang="en-US" dirty="0"/>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a:t>Differences in brain chemistry </a:t>
            </a:r>
            <a:br>
              <a:rPr lang="en-US" dirty="0"/>
            </a:br>
            <a:r>
              <a:rPr lang="en-US" dirty="0"/>
              <a:t>(Serotonin, Norepinephrine &amp; Dopamine)</a:t>
            </a:r>
            <a:br>
              <a:rPr lang="en-US" dirty="0"/>
            </a:br>
            <a:endParaRPr lang="en-US" dirty="0"/>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a:t>Unrecognized medical conditions such as (Diabetes and Depression)</a:t>
            </a:r>
            <a:br>
              <a:rPr lang="en-US" dirty="0"/>
            </a:br>
            <a:endParaRPr lang="en-US" dirty="0"/>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a:t>Substances that induce anxiety – Thyroid meds</a:t>
            </a:r>
            <a:br>
              <a:rPr lang="en-US" dirty="0"/>
            </a:br>
            <a:endParaRPr lang="en-US" dirty="0"/>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a:t>Genetics</a:t>
            </a:r>
          </a:p>
          <a:p>
            <a:pPr marL="285750" indent="-285750">
              <a:buFont typeface="Arial" panose="020B0604020202020204" pitchFamily="34" charset="0"/>
              <a:buChar char="•"/>
            </a:pPr>
            <a:endParaRPr lang="en-US" sz="500" dirty="0"/>
          </a:p>
          <a:p>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1000"/>
                                        <p:tgtEl>
                                          <p:spTgt spid="2">
                                            <p:txEl>
                                              <p:pRg st="9" end="9"/>
                                            </p:txEl>
                                          </p:spTgt>
                                        </p:tgtEl>
                                      </p:cBhvr>
                                    </p:animEffect>
                                    <p:anim calcmode="lin" valueType="num">
                                      <p:cBhvr>
                                        <p:cTn id="2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1000"/>
                                        <p:tgtEl>
                                          <p:spTgt spid="2">
                                            <p:txEl>
                                              <p:pRg st="11" end="11"/>
                                            </p:txEl>
                                          </p:spTgt>
                                        </p:tgtEl>
                                      </p:cBhvr>
                                    </p:animEffect>
                                    <p:anim calcmode="lin" valueType="num">
                                      <p:cBhvr>
                                        <p:cTn id="3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CE2AD-0AA7-4E3B-932C-60DFB522BD2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pic>
        <p:nvPicPr>
          <p:cNvPr id="6" name="Picture 5">
            <a:extLst>
              <a:ext uri="{FF2B5EF4-FFF2-40B4-BE49-F238E27FC236}">
                <a16:creationId xmlns:a16="http://schemas.microsoft.com/office/drawing/2014/main" id="{537B5341-2C23-48D2-A794-47DFED902B67}"/>
              </a:ext>
            </a:extLst>
          </p:cNvPr>
          <p:cNvPicPr>
            <a:picLocks noChangeAspect="1"/>
          </p:cNvPicPr>
          <p:nvPr/>
        </p:nvPicPr>
        <p:blipFill>
          <a:blip r:embed="rId3"/>
          <a:stretch>
            <a:fillRect/>
          </a:stretch>
        </p:blipFill>
        <p:spPr>
          <a:xfrm>
            <a:off x="426759" y="680484"/>
            <a:ext cx="8058536" cy="3371943"/>
          </a:xfrm>
          <a:prstGeom prst="rect">
            <a:avLst/>
          </a:prstGeom>
        </p:spPr>
      </p:pic>
    </p:spTree>
    <p:extLst>
      <p:ext uri="{BB962C8B-B14F-4D97-AF65-F5344CB8AC3E}">
        <p14:creationId xmlns:p14="http://schemas.microsoft.com/office/powerpoint/2010/main" val="389956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000" dirty="0"/>
              <a:t>Generalized Anxiety Disorder</a:t>
            </a:r>
            <a:endParaRPr sz="3000" dirty="0"/>
          </a:p>
        </p:txBody>
      </p:sp>
      <p:sp>
        <p:nvSpPr>
          <p:cNvPr id="109" name="Google Shape;109;p20"/>
          <p:cNvSpPr txBox="1">
            <a:spLocks noGrp="1"/>
          </p:cNvSpPr>
          <p:nvPr>
            <p:ph type="body" idx="1"/>
          </p:nvPr>
        </p:nvSpPr>
        <p:spPr>
          <a:xfrm>
            <a:off x="2854150" y="1191358"/>
            <a:ext cx="1859400" cy="345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u="sng" dirty="0"/>
              <a:t>Indications</a:t>
            </a:r>
            <a:endParaRPr b="1" u="sng" dirty="0"/>
          </a:p>
          <a:p>
            <a:pPr marL="285750" indent="-285750">
              <a:spcBef>
                <a:spcPts val="1000"/>
              </a:spcBef>
              <a:spcAft>
                <a:spcPts val="1000"/>
              </a:spcAft>
            </a:pPr>
            <a:r>
              <a:rPr lang="en" sz="1400" dirty="0"/>
              <a:t>Anxiety</a:t>
            </a:r>
          </a:p>
          <a:p>
            <a:pPr marL="285750" indent="-285750">
              <a:spcBef>
                <a:spcPts val="1000"/>
              </a:spcBef>
              <a:spcAft>
                <a:spcPts val="1000"/>
              </a:spcAft>
            </a:pPr>
            <a:r>
              <a:rPr lang="en" sz="1400" dirty="0"/>
              <a:t>Pain Relief</a:t>
            </a:r>
          </a:p>
          <a:p>
            <a:pPr marL="285750" indent="-285750">
              <a:spcBef>
                <a:spcPts val="1000"/>
              </a:spcBef>
              <a:spcAft>
                <a:spcPts val="1000"/>
              </a:spcAft>
            </a:pPr>
            <a:r>
              <a:rPr lang="en" sz="1400" dirty="0"/>
              <a:t>Sleeping better</a:t>
            </a:r>
          </a:p>
          <a:p>
            <a:pPr marL="285750" indent="-285750">
              <a:spcBef>
                <a:spcPts val="1000"/>
              </a:spcBef>
              <a:spcAft>
                <a:spcPts val="1000"/>
              </a:spcAft>
            </a:pPr>
            <a:r>
              <a:rPr lang="en" sz="1400" dirty="0"/>
              <a:t>Coping with stress</a:t>
            </a:r>
          </a:p>
        </p:txBody>
      </p:sp>
      <p:sp>
        <p:nvSpPr>
          <p:cNvPr id="110" name="Google Shape;110;p20"/>
          <p:cNvSpPr txBox="1">
            <a:spLocks noGrp="1"/>
          </p:cNvSpPr>
          <p:nvPr>
            <p:ph type="body" idx="2"/>
          </p:nvPr>
        </p:nvSpPr>
        <p:spPr>
          <a:xfrm>
            <a:off x="4713550" y="1191358"/>
            <a:ext cx="1859400" cy="345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u="sng" dirty="0"/>
              <a:t>Contraindications</a:t>
            </a:r>
            <a:endParaRPr b="1" u="sng" dirty="0"/>
          </a:p>
          <a:p>
            <a:pPr marL="285750" indent="-285750">
              <a:spcBef>
                <a:spcPts val="1000"/>
              </a:spcBef>
              <a:spcAft>
                <a:spcPts val="1000"/>
              </a:spcAft>
            </a:pPr>
            <a:r>
              <a:rPr lang="en" sz="1400" dirty="0"/>
              <a:t>None</a:t>
            </a:r>
          </a:p>
          <a:p>
            <a:pPr marL="285750" indent="-285750">
              <a:spcBef>
                <a:spcPts val="1000"/>
              </a:spcBef>
              <a:spcAft>
                <a:spcPts val="1000"/>
              </a:spcAft>
            </a:pPr>
            <a:r>
              <a:rPr lang="en" sz="1400" dirty="0"/>
              <a:t>Risks: history of physical or sexual abuse </a:t>
            </a:r>
          </a:p>
          <a:p>
            <a:pPr marL="285750" indent="-285750">
              <a:spcBef>
                <a:spcPts val="1000"/>
              </a:spcBef>
              <a:spcAft>
                <a:spcPts val="1000"/>
              </a:spcAft>
            </a:pPr>
            <a:r>
              <a:rPr lang="en" sz="1400" dirty="0"/>
              <a:t>It is vital that clients feel safe and in control of their massage.</a:t>
            </a:r>
          </a:p>
        </p:txBody>
      </p:sp>
      <p:sp>
        <p:nvSpPr>
          <p:cNvPr id="111" name="Google Shape;111;p20"/>
          <p:cNvSpPr txBox="1">
            <a:spLocks noGrp="1"/>
          </p:cNvSpPr>
          <p:nvPr>
            <p:ph type="body" idx="3"/>
          </p:nvPr>
        </p:nvSpPr>
        <p:spPr>
          <a:xfrm>
            <a:off x="6944563" y="1191358"/>
            <a:ext cx="1859400" cy="345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u="sng" dirty="0"/>
              <a:t>Accommodations</a:t>
            </a:r>
            <a:endParaRPr lang="en-US" sz="1400" dirty="0"/>
          </a:p>
          <a:p>
            <a:pPr marL="285750" indent="-285750">
              <a:spcBef>
                <a:spcPts val="1000"/>
              </a:spcBef>
              <a:spcAft>
                <a:spcPts val="1000"/>
              </a:spcAft>
            </a:pPr>
            <a:r>
              <a:rPr lang="en-US" sz="1400" dirty="0"/>
              <a:t>Be flexible to working through clothing and with another person in the room</a:t>
            </a:r>
          </a:p>
          <a:p>
            <a:pPr marL="285750" indent="-285750">
              <a:spcBef>
                <a:spcPts val="1000"/>
              </a:spcBef>
              <a:spcAft>
                <a:spcPts val="1000"/>
              </a:spcAft>
            </a:pPr>
            <a:r>
              <a:rPr lang="en-US" sz="1400" dirty="0"/>
              <a:t>Keep office door open</a:t>
            </a:r>
          </a:p>
          <a:p>
            <a:pPr marL="285750" indent="-285750">
              <a:spcBef>
                <a:spcPts val="1000"/>
              </a:spcBef>
              <a:spcAft>
                <a:spcPts val="1000"/>
              </a:spcAft>
            </a:pPr>
            <a:r>
              <a:rPr lang="en-US" sz="1400" dirty="0"/>
              <a:t>Great Communication</a:t>
            </a:r>
            <a:endParaRPr sz="1400" dirty="0"/>
          </a:p>
        </p:txBody>
      </p:sp>
      <p:sp>
        <p:nvSpPr>
          <p:cNvPr id="112" name="Google Shape;112;p20"/>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1614</TotalTime>
  <Words>1383</Words>
  <Application>Microsoft Office PowerPoint</Application>
  <PresentationFormat>On-screen Show (16:9)</PresentationFormat>
  <Paragraphs>163</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Merriweather</vt:lpstr>
      <vt:lpstr>Roboto</vt:lpstr>
      <vt:lpstr>Arial</vt:lpstr>
      <vt:lpstr>open sans</vt:lpstr>
      <vt:lpstr>helvetica neue</vt:lpstr>
      <vt:lpstr>Kalam</vt:lpstr>
      <vt:lpstr>Woodville template</vt:lpstr>
      <vt:lpstr>Reducing Anxiety through  Reiki &amp; Massage</vt:lpstr>
      <vt:lpstr>40,000,000</vt:lpstr>
      <vt:lpstr>How much do you know about Anxiety?</vt:lpstr>
      <vt:lpstr>There are 7 types of Anxiety Disorders in the  Diagnostic and statistical Manual of Mental Disorders (DSM-IV)</vt:lpstr>
      <vt:lpstr>PowerPoint Presentation</vt:lpstr>
      <vt:lpstr>Generalized Anxiety Disorder Symptoms</vt:lpstr>
      <vt:lpstr>What Causes  Generalized Anxiety</vt:lpstr>
      <vt:lpstr>PowerPoint Presentation</vt:lpstr>
      <vt:lpstr>Generalized Anxiety Disorder</vt:lpstr>
      <vt:lpstr>Treatments for  Generalized Anxiety</vt:lpstr>
      <vt:lpstr>What is Reiki?</vt:lpstr>
      <vt:lpstr>How Reiki and Massage Reduce Anxiety</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Pain &amp; Anxiety  through  Reiki &amp; Massage</dc:title>
  <cp:lastModifiedBy>Tracy Gilday</cp:lastModifiedBy>
  <cp:revision>82</cp:revision>
  <cp:lastPrinted>2021-03-30T01:07:46Z</cp:lastPrinted>
  <dcterms:modified xsi:type="dcterms:W3CDTF">2021-03-30T02:41:29Z</dcterms:modified>
</cp:coreProperties>
</file>